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7" r:id="rId3"/>
    <p:sldId id="258" r:id="rId4"/>
    <p:sldId id="259" r:id="rId5"/>
    <p:sldId id="261"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8" d="100"/>
          <a:sy n="48" d="100"/>
        </p:scale>
        <p:origin x="-1315"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a:latin typeface="Times New Roman" pitchFamily="18" charset="0"/>
            </a:endParaRPr>
          </a:p>
        </p:txBody>
      </p:sp>
      <p:sp>
        <p:nvSpPr>
          <p:cNvPr id="23554" name="Rectangle 2"/>
          <p:cNvSpPr>
            <a:spLocks noGrp="1" noChangeArrowheads="1"/>
          </p:cNvSpPr>
          <p:nvPr>
            <p:ph type="ctrTitle"/>
          </p:nvPr>
        </p:nvSpPr>
        <p:spPr>
          <a:xfrm>
            <a:off x="685800" y="990600"/>
            <a:ext cx="7772400" cy="1371600"/>
          </a:xfrm>
        </p:spPr>
        <p:txBody>
          <a:bodyPr/>
          <a:lstStyle>
            <a:lvl1pPr>
              <a:defRPr sz="4000"/>
            </a:lvl1pPr>
          </a:lstStyle>
          <a:p>
            <a:r>
              <a:rPr lang="en-US"/>
              <a:t>Se face clic pentru editare stil titlu Coordonator</a:t>
            </a:r>
          </a:p>
        </p:txBody>
      </p:sp>
      <p:sp>
        <p:nvSpPr>
          <p:cNvPr id="2355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Faceţi clic pentru editarea stilului de subtitlu al coordonatorului</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5DFA4DCA-F9F3-4D50-B3FA-B676A8A87F5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1895097-4506-45A2-9A8F-B855D241CB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E0B249E7-1F78-4D6C-9704-59381FDA42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18B3FC2-A25F-499B-ACF2-2761A9E47E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1D622334-8D1E-415D-8514-B799512CAC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E19FC457-08F9-45D3-BD33-B835E0960B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286F105F-8613-49E5-9593-3FF2ADB79F5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F779E1BA-F9D0-41A1-81C8-EFB972C8BE3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FCBDE273-B88F-43B1-96C1-EF865BD72A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A0C4B252-E91D-49AF-909F-FDD88931EEC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630C1F45-7071-40E6-98A9-86D0677D50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Se face clic pentru editare stil titlu Coordonator</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Se face clic pentru editarea stilurilor textului Coordonatorului</a:t>
            </a:r>
          </a:p>
          <a:p>
            <a:pPr lvl="1"/>
            <a:r>
              <a:rPr lang="en-US" smtClean="0"/>
              <a:t>Nivelul secund</a:t>
            </a:r>
          </a:p>
          <a:p>
            <a:pPr lvl="2"/>
            <a:r>
              <a:rPr lang="en-US" smtClean="0"/>
              <a:t>Al treilea nivel</a:t>
            </a:r>
          </a:p>
          <a:p>
            <a:pPr lvl="3"/>
            <a:r>
              <a:rPr lang="en-US" smtClean="0"/>
              <a:t>Al patrulea nivel</a:t>
            </a:r>
          </a:p>
          <a:p>
            <a:pPr lvl="4"/>
            <a:r>
              <a:rPr lang="en-US" smtClean="0"/>
              <a:t>Al cincilea nivel</a:t>
            </a:r>
          </a:p>
        </p:txBody>
      </p:sp>
      <p:sp>
        <p:nvSpPr>
          <p:cNvPr id="2253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a:latin typeface="Times New Roman" pitchFamily="18" charset="0"/>
            </a:endParaRPr>
          </a:p>
        </p:txBody>
      </p:sp>
      <p:sp>
        <p:nvSpPr>
          <p:cNvPr id="2253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p>
        </p:txBody>
      </p:sp>
      <p:sp>
        <p:nvSpPr>
          <p:cNvPr id="2253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en-US"/>
          </a:p>
        </p:txBody>
      </p:sp>
      <p:sp>
        <p:nvSpPr>
          <p:cNvPr id="2253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9BE4AA1-3F2C-4518-B687-6B8B056724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323850" y="1341438"/>
            <a:ext cx="8820150" cy="5040312"/>
          </a:xfrm>
        </p:spPr>
        <p:txBody>
          <a:bodyPr/>
          <a:lstStyle/>
          <a:p>
            <a:pPr eaLnBrk="1" hangingPunct="1">
              <a:buFontTx/>
              <a:buChar char="-"/>
            </a:pPr>
            <a:r>
              <a:rPr lang="ro-RO" smtClean="0"/>
              <a:t> </a:t>
            </a:r>
            <a:r>
              <a:rPr lang="ro-RO" sz="2400" smtClean="0"/>
              <a:t>Preocuparea pentru cum apărem în ,, lume’’</a:t>
            </a:r>
            <a:r>
              <a:rPr lang="en-US" sz="2400" smtClean="0"/>
              <a:t> </a:t>
            </a:r>
            <a:r>
              <a:rPr lang="ro-RO" sz="2400" smtClean="0"/>
              <a:t>-</a:t>
            </a:r>
            <a:r>
              <a:rPr lang="en-US" sz="2400" smtClean="0"/>
              <a:t>  </a:t>
            </a:r>
            <a:r>
              <a:rPr lang="ro-RO" sz="2400" smtClean="0"/>
              <a:t>atât</a:t>
            </a:r>
            <a:r>
              <a:rPr lang="en-US" sz="2400" smtClean="0"/>
              <a:t>      </a:t>
            </a:r>
            <a:r>
              <a:rPr lang="ro-RO" sz="2400" smtClean="0"/>
              <a:t>din punct de vedere fizic cât şi al comportamentului </a:t>
            </a:r>
            <a:endParaRPr lang="en-US" sz="2400" smtClean="0"/>
          </a:p>
          <a:p>
            <a:pPr eaLnBrk="1" hangingPunct="1">
              <a:buFontTx/>
              <a:buNone/>
            </a:pPr>
            <a:endParaRPr lang="en-US" smtClean="0"/>
          </a:p>
          <a:p>
            <a:pPr eaLnBrk="1" hangingPunct="1">
              <a:buFontTx/>
              <a:buNone/>
            </a:pPr>
            <a:r>
              <a:rPr lang="ro-RO" smtClean="0"/>
              <a:t>            </a:t>
            </a:r>
            <a:r>
              <a:rPr lang="en-US" smtClean="0"/>
              <a:t>         </a:t>
            </a:r>
            <a:r>
              <a:rPr lang="ro-RO" smtClean="0"/>
              <a:t> </a:t>
            </a:r>
            <a:r>
              <a:rPr lang="en-US" smtClean="0"/>
              <a:t> </a:t>
            </a:r>
            <a:r>
              <a:rPr lang="ro-RO" sz="1800" smtClean="0"/>
              <a:t>- ce vor spune despre noi</a:t>
            </a:r>
          </a:p>
          <a:p>
            <a:pPr eaLnBrk="1" hangingPunct="1"/>
            <a:r>
              <a:rPr lang="ro-RO" smtClean="0"/>
              <a:t> -    NOI</a:t>
            </a:r>
            <a:r>
              <a:rPr lang="en-US" smtClean="0"/>
              <a:t>  </a:t>
            </a:r>
            <a:r>
              <a:rPr lang="ro-RO" smtClean="0"/>
              <a:t>         </a:t>
            </a:r>
            <a:r>
              <a:rPr lang="ro-RO" sz="1800" smtClean="0"/>
              <a:t>- cum ne vor aprecia</a:t>
            </a:r>
            <a:r>
              <a:rPr lang="en-US" smtClean="0"/>
              <a:t>           </a:t>
            </a:r>
            <a:r>
              <a:rPr lang="ro-RO" smtClean="0"/>
              <a:t>    </a:t>
            </a:r>
            <a:r>
              <a:rPr lang="en-US" smtClean="0"/>
              <a:t>-  </a:t>
            </a:r>
            <a:r>
              <a:rPr lang="ro-RO" smtClean="0"/>
              <a:t>ALŢII</a:t>
            </a:r>
          </a:p>
          <a:p>
            <a:pPr eaLnBrk="1" hangingPunct="1"/>
            <a:r>
              <a:rPr lang="ro-RO" sz="2400" smtClean="0"/>
              <a:t>ne gângim la</a:t>
            </a:r>
            <a:r>
              <a:rPr lang="en-US" smtClean="0"/>
              <a:t> </a:t>
            </a:r>
            <a:r>
              <a:rPr lang="ro-RO" sz="2400" smtClean="0"/>
              <a:t>:</a:t>
            </a:r>
            <a:r>
              <a:rPr lang="en-US" smtClean="0"/>
              <a:t> </a:t>
            </a:r>
            <a:r>
              <a:rPr lang="ro-RO" smtClean="0"/>
              <a:t>    </a:t>
            </a:r>
            <a:r>
              <a:rPr lang="ro-RO" sz="2000" smtClean="0"/>
              <a:t>- ce atitudine vor avea faţă de noi</a:t>
            </a:r>
            <a:r>
              <a:rPr lang="ro-RO" smtClean="0"/>
              <a:t>                        </a:t>
            </a:r>
            <a:r>
              <a:rPr lang="en-US" smtClean="0"/>
              <a:t> </a:t>
            </a:r>
            <a:r>
              <a:rPr lang="ro-RO" smtClean="0"/>
              <a:t>      </a:t>
            </a:r>
          </a:p>
          <a:p>
            <a:pPr eaLnBrk="1" hangingPunct="1"/>
            <a:r>
              <a:rPr lang="ro-RO" smtClean="0"/>
              <a:t>                       </a:t>
            </a:r>
            <a:r>
              <a:rPr lang="ro-RO" sz="2000" smtClean="0"/>
              <a:t>- </a:t>
            </a:r>
            <a:r>
              <a:rPr lang="ro-RO" sz="1800" smtClean="0"/>
              <a:t>dacă ne vor aprecia sau nu</a:t>
            </a:r>
          </a:p>
          <a:p>
            <a:pPr eaLnBrk="1" hangingPunct="1"/>
            <a:r>
              <a:rPr lang="ro-RO" sz="1800" smtClean="0"/>
              <a:t>             </a:t>
            </a:r>
            <a:r>
              <a:rPr lang="en-US" sz="1800" smtClean="0"/>
              <a:t>           </a:t>
            </a:r>
            <a:r>
              <a:rPr lang="ro-RO" sz="1800" smtClean="0"/>
              <a:t>           - ce impresie îşi vor face despre noi</a:t>
            </a:r>
            <a:r>
              <a:rPr lang="ro-RO" smtClean="0"/>
              <a:t> </a:t>
            </a:r>
            <a:endParaRPr lang="en-US" smtClean="0"/>
          </a:p>
        </p:txBody>
      </p:sp>
      <p:sp>
        <p:nvSpPr>
          <p:cNvPr id="5" name="Rectangle 2"/>
          <p:cNvSpPr txBox="1">
            <a:spLocks noChangeArrowheads="1"/>
          </p:cNvSpPr>
          <p:nvPr/>
        </p:nvSpPr>
        <p:spPr bwMode="auto">
          <a:xfrm>
            <a:off x="574675" y="304800"/>
            <a:ext cx="8140700" cy="909638"/>
          </a:xfrm>
          <a:prstGeom prst="rect">
            <a:avLst/>
          </a:prstGeom>
          <a:noFill/>
          <a:ln w="9525">
            <a:noFill/>
            <a:miter lim="800000"/>
            <a:headEnd/>
            <a:tailEnd/>
          </a:ln>
        </p:spPr>
        <p:txBody>
          <a:bodyPr anchor="b"/>
          <a:lstStyle/>
          <a:p>
            <a:pPr>
              <a:defRPr/>
            </a:pPr>
            <a:r>
              <a:rPr lang="ro-RO" sz="5100" kern="0">
                <a:solidFill>
                  <a:schemeClr val="tx2"/>
                </a:solidFill>
                <a:latin typeface="+mj-lt"/>
                <a:ea typeface="+mj-ea"/>
                <a:cs typeface="+mj-cs"/>
              </a:rPr>
              <a:t>IMAGINEA   DE   SINE</a:t>
            </a:r>
            <a:endParaRPr lang="en-US" sz="5100" kern="0" dirty="0">
              <a:solidFill>
                <a:schemeClr val="tx2"/>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74675" y="304800"/>
            <a:ext cx="8001000" cy="293688"/>
          </a:xfrm>
        </p:spPr>
        <p:txBody>
          <a:bodyPr/>
          <a:lstStyle/>
          <a:p>
            <a:pPr eaLnBrk="1" hangingPunct="1"/>
            <a:r>
              <a:rPr lang="ro-RO" sz="2400" b="1" smtClean="0"/>
              <a:t>IMAGINEA  DE  SINE</a:t>
            </a:r>
            <a:endParaRPr lang="en-US" sz="2400" b="1" smtClean="0"/>
          </a:p>
        </p:txBody>
      </p:sp>
      <p:sp>
        <p:nvSpPr>
          <p:cNvPr id="4099" name="Rectangle 3"/>
          <p:cNvSpPr>
            <a:spLocks noGrp="1" noChangeArrowheads="1"/>
          </p:cNvSpPr>
          <p:nvPr>
            <p:ph type="body" idx="1"/>
          </p:nvPr>
        </p:nvSpPr>
        <p:spPr>
          <a:xfrm>
            <a:off x="0" y="1628775"/>
            <a:ext cx="9144000" cy="5229225"/>
          </a:xfrm>
        </p:spPr>
        <p:txBody>
          <a:bodyPr/>
          <a:lstStyle/>
          <a:p>
            <a:pPr eaLnBrk="1" hangingPunct="1">
              <a:lnSpc>
                <a:spcPct val="90000"/>
              </a:lnSpc>
            </a:pPr>
            <a:r>
              <a:rPr lang="ro-RO" sz="2100" smtClean="0"/>
              <a:t> </a:t>
            </a:r>
            <a:r>
              <a:rPr lang="ro-RO" smtClean="0"/>
              <a:t>- se referă la modul subiectiv, nu doar fizic, de reprezentare şi de evaluare pe care individul şi le face asupra lui însuşi, în diferite etape ale dezvoltării sale şi în diferite situaţii în care se află </a:t>
            </a:r>
          </a:p>
          <a:p>
            <a:pPr eaLnBrk="1" hangingPunct="1">
              <a:lnSpc>
                <a:spcPct val="90000"/>
              </a:lnSpc>
              <a:buFont typeface="Wingdings" pitchFamily="2" charset="2"/>
              <a:buNone/>
            </a:pPr>
            <a:endParaRPr lang="ro-RO" smtClean="0"/>
          </a:p>
          <a:p>
            <a:pPr eaLnBrk="1" hangingPunct="1">
              <a:lnSpc>
                <a:spcPct val="90000"/>
              </a:lnSpc>
            </a:pPr>
            <a:r>
              <a:rPr lang="ro-RO" smtClean="0"/>
              <a:t>- se referă la perspectiva individuală asupra propriei  personalităţi  </a:t>
            </a:r>
          </a:p>
          <a:p>
            <a:pPr eaLnBrk="1" hangingPunct="1">
              <a:lnSpc>
                <a:spcPct val="90000"/>
              </a:lnSpc>
              <a:buFont typeface="Wingdings" pitchFamily="2" charset="2"/>
              <a:buNone/>
            </a:pPr>
            <a:endParaRPr lang="ro-RO" smtClean="0"/>
          </a:p>
          <a:p>
            <a:pPr eaLnBrk="1" hangingPunct="1">
              <a:lnSpc>
                <a:spcPct val="90000"/>
              </a:lnSpc>
            </a:pPr>
            <a:r>
              <a:rPr lang="ro-RO" smtClean="0"/>
              <a:t>- este o construcţie subiectivă</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15362"/>
                                        </p:tgtEl>
                                      </p:cBhvr>
                                    </p:animEffect>
                                    <p:animScale>
                                      <p:cBhvr>
                                        <p:cTn id="7" dur="250" autoRev="1" fill="hold"/>
                                        <p:tgtEl>
                                          <p:spTgt spid="1536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23850" y="142875"/>
            <a:ext cx="8370888" cy="1366838"/>
          </a:xfrm>
        </p:spPr>
        <p:txBody>
          <a:bodyPr/>
          <a:lstStyle/>
          <a:p>
            <a:pPr eaLnBrk="1" hangingPunct="1">
              <a:buFontTx/>
              <a:buChar char="-"/>
            </a:pPr>
            <a:r>
              <a:rPr lang="ro-RO" sz="2100" b="1" smtClean="0"/>
              <a:t>Există 3 probleme principale din punct de vedere </a:t>
            </a:r>
            <a:br>
              <a:rPr lang="ro-RO" sz="2100" b="1" smtClean="0"/>
            </a:br>
            <a:r>
              <a:rPr lang="ro-RO" sz="2100" b="1" smtClean="0"/>
              <a:t> al psihologiei sociale cu referire la </a:t>
            </a:r>
            <a:br>
              <a:rPr lang="ro-RO" sz="2100" b="1" smtClean="0"/>
            </a:br>
            <a:r>
              <a:rPr lang="ro-RO" sz="2100" b="1" smtClean="0"/>
              <a:t>   </a:t>
            </a:r>
            <a:r>
              <a:rPr lang="ro-RO" sz="2400" b="1" smtClean="0"/>
              <a:t>IMAGINEA  DE  SINE :</a:t>
            </a:r>
            <a:endParaRPr lang="en-US" sz="2400" b="1" smtClean="0"/>
          </a:p>
        </p:txBody>
      </p:sp>
      <p:sp>
        <p:nvSpPr>
          <p:cNvPr id="5123" name="Rectangle 3"/>
          <p:cNvSpPr>
            <a:spLocks noGrp="1" noChangeArrowheads="1"/>
          </p:cNvSpPr>
          <p:nvPr>
            <p:ph type="body" idx="1"/>
          </p:nvPr>
        </p:nvSpPr>
        <p:spPr>
          <a:xfrm>
            <a:off x="468313" y="1916113"/>
            <a:ext cx="8226425" cy="4537075"/>
          </a:xfrm>
        </p:spPr>
        <p:txBody>
          <a:bodyPr/>
          <a:lstStyle/>
          <a:p>
            <a:pPr eaLnBrk="1" hangingPunct="1"/>
            <a:r>
              <a:rPr lang="ro-RO" smtClean="0"/>
              <a:t> în ce măsură reprezentarea sinelui depinde de părerea celorlalţi ?</a:t>
            </a:r>
          </a:p>
          <a:p>
            <a:pPr eaLnBrk="1" hangingPunct="1"/>
            <a:r>
              <a:rPr lang="ro-RO" smtClean="0"/>
              <a:t>cum ne construim reprezentarea celorlalte persoane ?</a:t>
            </a:r>
          </a:p>
          <a:p>
            <a:pPr eaLnBrk="1" hangingPunct="1"/>
            <a:r>
              <a:rPr lang="ro-RO" smtClean="0"/>
              <a:t>în ce măsură indiciile în legătură cu starea, intenţiile unei persoane sunt utilizate pentru a crea imaginile şi interpretările asupra lui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16386"/>
                                        </p:tgtEl>
                                      </p:cBhvr>
                                    </p:animEffect>
                                    <p:animScale>
                                      <p:cBhvr>
                                        <p:cTn id="7" dur="250" autoRev="1" fill="hold"/>
                                        <p:tgtEl>
                                          <p:spTgt spid="1638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73050"/>
            <a:ext cx="9144000" cy="1143000"/>
          </a:xfrm>
        </p:spPr>
        <p:txBody>
          <a:bodyPr/>
          <a:lstStyle/>
          <a:p>
            <a:pPr eaLnBrk="1" hangingPunct="1">
              <a:buFontTx/>
              <a:buChar char="-"/>
            </a:pPr>
            <a:r>
              <a:rPr lang="ro-RO" sz="2400" smtClean="0"/>
              <a:t>   În </a:t>
            </a:r>
            <a:r>
              <a:rPr lang="ro-RO" sz="2400" u="sng" smtClean="0"/>
              <a:t>formarea</a:t>
            </a:r>
            <a:r>
              <a:rPr lang="ro-RO" sz="2400" smtClean="0"/>
              <a:t> IMAGINII  DE  SINE  se parcurg </a:t>
            </a:r>
            <a:br>
              <a:rPr lang="ro-RO" sz="2400" smtClean="0"/>
            </a:br>
            <a:r>
              <a:rPr lang="ro-RO" sz="2400" smtClean="0"/>
              <a:t>    mai multe </a:t>
            </a:r>
            <a:r>
              <a:rPr lang="ro-RO" sz="2400" u="sng" smtClean="0"/>
              <a:t>etape</a:t>
            </a:r>
            <a:r>
              <a:rPr lang="ro-RO" sz="2400" smtClean="0"/>
              <a:t>:</a:t>
            </a:r>
            <a:endParaRPr lang="en-US" sz="2400" smtClean="0"/>
          </a:p>
        </p:txBody>
      </p:sp>
      <p:sp>
        <p:nvSpPr>
          <p:cNvPr id="6147" name="Rectangle 3"/>
          <p:cNvSpPr>
            <a:spLocks noGrp="1" noChangeArrowheads="1"/>
          </p:cNvSpPr>
          <p:nvPr>
            <p:ph type="body" idx="1"/>
          </p:nvPr>
        </p:nvSpPr>
        <p:spPr/>
        <p:txBody>
          <a:bodyPr/>
          <a:lstStyle/>
          <a:p>
            <a:pPr eaLnBrk="1" hangingPunct="1">
              <a:lnSpc>
                <a:spcPct val="80000"/>
              </a:lnSpc>
              <a:buFont typeface="Wingdings" pitchFamily="2" charset="2"/>
              <a:buNone/>
            </a:pPr>
            <a:r>
              <a:rPr lang="ro-RO" sz="2600" smtClean="0"/>
              <a:t>  </a:t>
            </a:r>
          </a:p>
          <a:p>
            <a:pPr eaLnBrk="1" hangingPunct="1">
              <a:lnSpc>
                <a:spcPct val="80000"/>
              </a:lnSpc>
            </a:pPr>
            <a:r>
              <a:rPr lang="ro-RO" sz="2600" smtClean="0"/>
              <a:t>    a) </a:t>
            </a:r>
            <a:r>
              <a:rPr lang="ro-RO" sz="2600" b="1" smtClean="0"/>
              <a:t> E u l  - </a:t>
            </a:r>
            <a:r>
              <a:rPr lang="ro-RO" sz="2600" smtClean="0"/>
              <a:t>modul în care ne descriem pe noi înşine; ceea ce noi considerăm că ne este caracteristic</a:t>
            </a:r>
          </a:p>
          <a:p>
            <a:pPr eaLnBrk="1" hangingPunct="1">
              <a:lnSpc>
                <a:spcPct val="80000"/>
              </a:lnSpc>
            </a:pPr>
            <a:r>
              <a:rPr lang="ro-RO" sz="2600" smtClean="0"/>
              <a:t>    b)  </a:t>
            </a:r>
            <a:r>
              <a:rPr lang="ro-RO" sz="2600" b="1" smtClean="0"/>
              <a:t>C e l ă l a l t  - </a:t>
            </a:r>
            <a:r>
              <a:rPr lang="ro-RO" sz="2600" smtClean="0"/>
              <a:t>conştientizarea faptului că acesta realizează asupra noastră o  judecată ce are la bază modul în care persoana noastră este  percepută</a:t>
            </a:r>
          </a:p>
          <a:p>
            <a:pPr eaLnBrk="1" hangingPunct="1">
              <a:lnSpc>
                <a:spcPct val="80000"/>
              </a:lnSpc>
            </a:pPr>
            <a:r>
              <a:rPr lang="ro-RO" sz="2600" smtClean="0"/>
              <a:t>    c)  </a:t>
            </a:r>
            <a:r>
              <a:rPr lang="ro-RO" sz="2600" b="1" smtClean="0"/>
              <a:t>R e f l e c ţ i a   e u l u i</a:t>
            </a:r>
            <a:r>
              <a:rPr lang="ro-RO" sz="2600" smtClean="0"/>
              <a:t>  -  asupra imaginii de sine, din perspectiva corespondenţei   sau necorespondenţei între aceasta şi judecata celuilalt</a:t>
            </a:r>
            <a:endParaRPr lang="en-US" sz="2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17410"/>
                                        </p:tgtEl>
                                      </p:cBhvr>
                                    </p:animEffect>
                                    <p:animScale>
                                      <p:cBhvr>
                                        <p:cTn id="7" dur="250" autoRev="1" fill="hold"/>
                                        <p:tgtEl>
                                          <p:spTgt spid="174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27088" y="333375"/>
            <a:ext cx="8316912" cy="1008063"/>
          </a:xfrm>
        </p:spPr>
        <p:txBody>
          <a:bodyPr/>
          <a:lstStyle/>
          <a:p>
            <a:pPr eaLnBrk="1" hangingPunct="1"/>
            <a:r>
              <a:rPr lang="ro-RO" sz="2100" b="1" smtClean="0"/>
              <a:t>IMAGINEA  DE  SINE</a:t>
            </a:r>
            <a:r>
              <a:rPr lang="ro-RO" sz="1700" smtClean="0"/>
              <a:t/>
            </a:r>
            <a:br>
              <a:rPr lang="ro-RO" sz="1700" smtClean="0"/>
            </a:br>
            <a:r>
              <a:rPr lang="ro-RO" sz="1700" smtClean="0"/>
              <a:t/>
            </a:r>
            <a:br>
              <a:rPr lang="ro-RO" sz="1700" smtClean="0"/>
            </a:br>
            <a:r>
              <a:rPr lang="ro-RO" sz="1900" smtClean="0"/>
              <a:t>Se formează şi se dezvoltă prin raportarea la diferite GRUPURI:</a:t>
            </a:r>
            <a:endParaRPr lang="en-US" sz="1900" smtClean="0"/>
          </a:p>
        </p:txBody>
      </p:sp>
      <p:sp>
        <p:nvSpPr>
          <p:cNvPr id="7171" name="Rectangle 3"/>
          <p:cNvSpPr>
            <a:spLocks noGrp="1" noChangeArrowheads="1"/>
          </p:cNvSpPr>
          <p:nvPr>
            <p:ph type="body" idx="1"/>
          </p:nvPr>
        </p:nvSpPr>
        <p:spPr>
          <a:xfrm>
            <a:off x="539750" y="2133600"/>
            <a:ext cx="8226425" cy="4032250"/>
          </a:xfrm>
        </p:spPr>
        <p:txBody>
          <a:bodyPr/>
          <a:lstStyle/>
          <a:p>
            <a:pPr eaLnBrk="1" hangingPunct="1">
              <a:lnSpc>
                <a:spcPct val="80000"/>
              </a:lnSpc>
              <a:buFont typeface="Wingdings" pitchFamily="2" charset="2"/>
              <a:buNone/>
            </a:pPr>
            <a:endParaRPr lang="ro-RO" sz="1700" smtClean="0"/>
          </a:p>
          <a:p>
            <a:pPr eaLnBrk="1" hangingPunct="1">
              <a:lnSpc>
                <a:spcPct val="80000"/>
              </a:lnSpc>
            </a:pPr>
            <a:r>
              <a:rPr lang="ro-RO" sz="1900" smtClean="0"/>
              <a:t>____ </a:t>
            </a:r>
            <a:r>
              <a:rPr lang="ro-RO" smtClean="0"/>
              <a:t>primare </a:t>
            </a:r>
            <a:r>
              <a:rPr lang="ro-RO" sz="1900" smtClean="0"/>
              <a:t> - anturajul apropiat</a:t>
            </a:r>
            <a:br>
              <a:rPr lang="ro-RO" sz="1900" smtClean="0"/>
            </a:br>
            <a:r>
              <a:rPr lang="ro-RO" sz="1900" smtClean="0"/>
              <a:t>		        </a:t>
            </a:r>
            <a:r>
              <a:rPr lang="en-US" sz="1900" smtClean="0"/>
              <a:t>   </a:t>
            </a:r>
            <a:r>
              <a:rPr lang="ro-RO" sz="1900" smtClean="0"/>
              <a:t>  - familia </a:t>
            </a:r>
            <a:br>
              <a:rPr lang="ro-RO" sz="1900" smtClean="0"/>
            </a:br>
            <a:r>
              <a:rPr lang="ro-RO" sz="1900" smtClean="0"/>
              <a:t/>
            </a:r>
            <a:br>
              <a:rPr lang="ro-RO" sz="1900" smtClean="0"/>
            </a:br>
            <a:r>
              <a:rPr lang="ro-RO" sz="1900" smtClean="0"/>
              <a:t>                </a:t>
            </a:r>
            <a:r>
              <a:rPr lang="en-US" sz="1900" smtClean="0"/>
              <a:t>           </a:t>
            </a:r>
            <a:r>
              <a:rPr lang="ro-RO" sz="1900" smtClean="0"/>
              <a:t>  se referă la aceştia prin termenul  ,,noi’’</a:t>
            </a:r>
            <a:br>
              <a:rPr lang="ro-RO" sz="1900" smtClean="0"/>
            </a:br>
            <a:endParaRPr lang="ro-RO" sz="1900" smtClean="0"/>
          </a:p>
          <a:p>
            <a:pPr eaLnBrk="1" hangingPunct="1">
              <a:lnSpc>
                <a:spcPct val="80000"/>
              </a:lnSpc>
              <a:buFont typeface="Wingdings" pitchFamily="2" charset="2"/>
              <a:buNone/>
            </a:pPr>
            <a:endParaRPr lang="ro-RO" sz="1900" smtClean="0"/>
          </a:p>
          <a:p>
            <a:pPr eaLnBrk="1" hangingPunct="1">
              <a:lnSpc>
                <a:spcPct val="80000"/>
              </a:lnSpc>
            </a:pPr>
            <a:r>
              <a:rPr lang="ro-RO" sz="1900" smtClean="0"/>
              <a:t>____ </a:t>
            </a:r>
            <a:r>
              <a:rPr lang="ro-RO" smtClean="0"/>
              <a:t>secundare</a:t>
            </a:r>
            <a:r>
              <a:rPr lang="ro-RO" sz="1900" smtClean="0"/>
              <a:t>  - grupuri de muncă</a:t>
            </a:r>
            <a:br>
              <a:rPr lang="ro-RO" sz="1900" smtClean="0"/>
            </a:br>
            <a:r>
              <a:rPr lang="ro-RO" sz="1900" smtClean="0"/>
              <a:t>	                              - grupuri religioase 		 </a:t>
            </a:r>
          </a:p>
          <a:p>
            <a:pPr eaLnBrk="1" hangingPunct="1">
              <a:lnSpc>
                <a:spcPct val="80000"/>
              </a:lnSpc>
              <a:buFont typeface="Wingdings" pitchFamily="2" charset="2"/>
              <a:buNone/>
            </a:pPr>
            <a:r>
              <a:rPr lang="ro-RO" sz="1900" smtClean="0"/>
              <a:t>                                           - organizaţia politică</a:t>
            </a:r>
          </a:p>
          <a:p>
            <a:pPr eaLnBrk="1" hangingPunct="1">
              <a:lnSpc>
                <a:spcPct val="80000"/>
              </a:lnSpc>
              <a:buFont typeface="Wingdings" pitchFamily="2" charset="2"/>
              <a:buNone/>
            </a:pPr>
            <a:r>
              <a:rPr lang="ro-RO" sz="1900" smtClean="0"/>
              <a:t>             </a:t>
            </a:r>
          </a:p>
          <a:p>
            <a:pPr eaLnBrk="1" hangingPunct="1">
              <a:lnSpc>
                <a:spcPct val="80000"/>
              </a:lnSpc>
              <a:buFont typeface="Wingdings" pitchFamily="2" charset="2"/>
              <a:buNone/>
            </a:pPr>
            <a:r>
              <a:rPr lang="ro-RO" sz="1700" smtClean="0"/>
              <a:t>                         </a:t>
            </a:r>
            <a:r>
              <a:rPr lang="en-US" sz="1700" smtClean="0"/>
              <a:t>  </a:t>
            </a:r>
            <a:r>
              <a:rPr lang="ro-RO" sz="1900" smtClean="0"/>
              <a:t>se formează pe baza unei similitudini de practică</a:t>
            </a:r>
            <a:endParaRPr lang="en-US" sz="19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19458"/>
                                        </p:tgtEl>
                                      </p:cBhvr>
                                    </p:animEffect>
                                    <p:animScale>
                                      <p:cBhvr>
                                        <p:cTn id="7" dur="250" autoRev="1" fill="hold"/>
                                        <p:tgtEl>
                                          <p:spTgt spid="1945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121</TotalTime>
  <Words>282</Words>
  <Application>Microsoft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Verdana</vt:lpstr>
      <vt:lpstr>Arial</vt:lpstr>
      <vt:lpstr>Wingdings</vt:lpstr>
      <vt:lpstr>Calibri</vt:lpstr>
      <vt:lpstr>Times New Roman</vt:lpstr>
      <vt:lpstr>Profile</vt:lpstr>
      <vt:lpstr>Slide 1</vt:lpstr>
      <vt:lpstr>IMAGINEA  DE  SINE</vt:lpstr>
      <vt:lpstr>Există 3 probleme principale din punct de vedere   al psihologiei sociale cu referire la     IMAGINEA  DE  SINE :</vt:lpstr>
      <vt:lpstr>   În formarea IMAGINII  DE  SINE  se parcurg      mai multe etape:</vt:lpstr>
      <vt:lpstr>IMAGINEA  DE  SINE  Se formează şi se dezvoltă prin raportarea la diferite GRUPURI:</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Diapozitivul 1</dc:title>
  <dc:creator>Mircea</dc:creator>
  <cp:lastModifiedBy>Laura Solomon</cp:lastModifiedBy>
  <cp:revision>9</cp:revision>
  <dcterms:created xsi:type="dcterms:W3CDTF">2006-06-22T15:45:14Z</dcterms:created>
  <dcterms:modified xsi:type="dcterms:W3CDTF">2020-05-06T20:18:44Z</dcterms:modified>
</cp:coreProperties>
</file>