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79" y="-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8F336-A538-4B10-9CBC-29FEFEB23EB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952E-7842-4DCF-9D85-984FF49D558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7265-C31A-4F9B-A129-E2170166B4D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52B1-B107-48DC-9249-A9AB06AF5F4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BCA7-B525-4CBC-8A28-3566842C147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9CCA-82E5-40C7-BD7E-7C45A26CE89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98A2-A2E8-4924-8BE3-5CAD90C6818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0A9D7-A131-449D-91BF-0ED88CEB952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6E94-F7AD-488B-A855-DECA3FF2A32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77F03-F7D1-4F17-86D6-ADCC51C1424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22086-EE82-4C3D-8C7E-6AEDA85EEDF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Apasă pentru editare format text titlu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Apasă pentru editare format text contur</a:t>
            </a:r>
          </a:p>
          <a:p>
            <a:pPr lvl="1"/>
            <a:r>
              <a:rPr lang="en-GB" smtClean="0"/>
              <a:t>Al doilea nivel de schițare</a:t>
            </a:r>
          </a:p>
          <a:p>
            <a:pPr lvl="2"/>
            <a:r>
              <a:rPr lang="en-GB" smtClean="0"/>
              <a:t>Al treilea nivel de schițare</a:t>
            </a:r>
          </a:p>
          <a:p>
            <a:pPr lvl="3"/>
            <a:r>
              <a:rPr lang="en-GB" smtClean="0"/>
              <a:t>Al patrules nivel de schițare</a:t>
            </a:r>
          </a:p>
          <a:p>
            <a:pPr lvl="4"/>
            <a:r>
              <a:rPr lang="en-GB" smtClean="0"/>
              <a:t>Al cincilea nivel de schițare</a:t>
            </a:r>
          </a:p>
          <a:p>
            <a:pPr lvl="4"/>
            <a:r>
              <a:rPr lang="en-GB" smtClean="0"/>
              <a:t>Al șaselea nivel de schițare</a:t>
            </a:r>
          </a:p>
          <a:p>
            <a:pPr lvl="4"/>
            <a:r>
              <a:rPr lang="en-GB" smtClean="0"/>
              <a:t>Al șaptelea nivel de schițare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CC370618-486A-4A8F-8692-F307B33F608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5" Type="http://schemas.openxmlformats.org/officeDocument/2006/relationships/image" Target="../media/image12.gi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7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35.jpeg"/><Relationship Id="rId5" Type="http://schemas.openxmlformats.org/officeDocument/2006/relationships/image" Target="../media/image3.jpe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4" Type="http://schemas.openxmlformats.org/officeDocument/2006/relationships/image" Target="../media/image5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4.gif"/><Relationship Id="rId5" Type="http://schemas.openxmlformats.org/officeDocument/2006/relationships/image" Target="../media/image3.jpeg"/><Relationship Id="rId10" Type="http://schemas.openxmlformats.org/officeDocument/2006/relationships/image" Target="../media/image42.jpeg"/><Relationship Id="rId4" Type="http://schemas.openxmlformats.org/officeDocument/2006/relationships/image" Target="../media/image5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43.jpeg"/><Relationship Id="rId4" Type="http://schemas.openxmlformats.org/officeDocument/2006/relationships/image" Target="../media/image5.png"/><Relationship Id="rId9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10" Type="http://schemas.openxmlformats.org/officeDocument/2006/relationships/image" Target="../media/image24.gif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10" Type="http://schemas.openxmlformats.org/officeDocument/2006/relationships/image" Target="../media/image46.jpeg"/><Relationship Id="rId4" Type="http://schemas.openxmlformats.org/officeDocument/2006/relationships/image" Target="../media/image5.png"/><Relationship Id="rId9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48.gif"/><Relationship Id="rId5" Type="http://schemas.openxmlformats.org/officeDocument/2006/relationships/image" Target="../media/image3.jpeg"/><Relationship Id="rId10" Type="http://schemas.openxmlformats.org/officeDocument/2006/relationships/image" Target="../media/image47.jpeg"/><Relationship Id="rId4" Type="http://schemas.openxmlformats.org/officeDocument/2006/relationships/image" Target="../media/image5.png"/><Relationship Id="rId9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21.png"/><Relationship Id="rId5" Type="http://schemas.openxmlformats.org/officeDocument/2006/relationships/image" Target="../media/image18.jpe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4.gif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10" Type="http://schemas.openxmlformats.org/officeDocument/2006/relationships/image" Target="../media/image25.jpeg"/><Relationship Id="rId4" Type="http://schemas.openxmlformats.org/officeDocument/2006/relationships/image" Target="../media/image5.png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10" Type="http://schemas.openxmlformats.org/officeDocument/2006/relationships/image" Target="../media/image24.gif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30.jpeg"/><Relationship Id="rId5" Type="http://schemas.openxmlformats.org/officeDocument/2006/relationships/image" Target="../media/image3.jpeg"/><Relationship Id="rId10" Type="http://schemas.openxmlformats.org/officeDocument/2006/relationships/image" Target="../media/image29.jpeg"/><Relationship Id="rId4" Type="http://schemas.openxmlformats.org/officeDocument/2006/relationships/image" Target="../media/image5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32.jpeg"/><Relationship Id="rId5" Type="http://schemas.openxmlformats.org/officeDocument/2006/relationships/image" Target="../media/image3.jpeg"/><Relationship Id="rId10" Type="http://schemas.openxmlformats.org/officeDocument/2006/relationships/image" Target="../media/image24.gif"/><Relationship Id="rId4" Type="http://schemas.openxmlformats.org/officeDocument/2006/relationships/image" Target="../media/image5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071563"/>
            <a:ext cx="4846638" cy="578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7143750" y="0"/>
            <a:ext cx="21431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 rot="10800000">
            <a:off x="-141288" y="1588"/>
            <a:ext cx="25479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7143750" y="857250"/>
            <a:ext cx="2000250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 rot="10800000">
            <a:off x="1588" y="930275"/>
            <a:ext cx="2405062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>
            <a:off x="0" y="5643563"/>
            <a:ext cx="9144000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7">
            <a:lum contrast="40000"/>
          </a:blip>
          <a:srcRect/>
          <a:stretch>
            <a:fillRect/>
          </a:stretch>
        </p:blipFill>
        <p:spPr bwMode="auto">
          <a:xfrm>
            <a:off x="8929688" y="0"/>
            <a:ext cx="21431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8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285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10">
            <a:lum bright="-10000" contrast="40000"/>
          </a:blip>
          <a:srcRect/>
          <a:stretch>
            <a:fillRect/>
          </a:stretch>
        </p:blipFill>
        <p:spPr bwMode="auto">
          <a:xfrm>
            <a:off x="7715250" y="-142875"/>
            <a:ext cx="14287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0" name="Picture 11"/>
          <p:cNvPicPr>
            <a:picLocks noChangeAspect="1" noChangeArrowheads="1"/>
          </p:cNvPicPr>
          <p:nvPr/>
        </p:nvPicPr>
        <p:blipFill>
          <a:blip r:embed="rId10">
            <a:lum bright="-10000" contrast="40000"/>
          </a:blip>
          <a:srcRect/>
          <a:stretch>
            <a:fillRect/>
          </a:stretch>
        </p:blipFill>
        <p:spPr bwMode="auto">
          <a:xfrm>
            <a:off x="7929563" y="5429250"/>
            <a:ext cx="14287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1" name="Picture 12"/>
          <p:cNvPicPr>
            <a:picLocks noChangeAspect="1" noChangeArrowheads="1"/>
          </p:cNvPicPr>
          <p:nvPr/>
        </p:nvPicPr>
        <p:blipFill>
          <a:blip r:embed="rId11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2" name="Picture 13"/>
          <p:cNvPicPr>
            <a:picLocks noChangeAspect="1" noChangeArrowheads="1"/>
          </p:cNvPicPr>
          <p:nvPr/>
        </p:nvPicPr>
        <p:blipFill>
          <a:blip r:embed="rId11">
            <a:lum bright="-10000" contrast="40000"/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63" name="WordArt 14"/>
          <p:cNvSpPr>
            <a:spLocks noChangeArrowheads="1" noChangeShapeType="1" noTextEdit="1"/>
          </p:cNvSpPr>
          <p:nvPr/>
        </p:nvSpPr>
        <p:spPr bwMode="auto">
          <a:xfrm>
            <a:off x="857250" y="5214938"/>
            <a:ext cx="5286375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latin typeface="Impact"/>
              </a:rPr>
              <a:t> </a:t>
            </a:r>
          </a:p>
        </p:txBody>
      </p:sp>
      <p:sp>
        <p:nvSpPr>
          <p:cNvPr id="2064" name="WordArt 15"/>
          <p:cNvSpPr>
            <a:spLocks noChangeArrowheads="1" noChangeShapeType="1" noTextEdit="1"/>
          </p:cNvSpPr>
          <p:nvPr/>
        </p:nvSpPr>
        <p:spPr bwMode="auto">
          <a:xfrm rot="540000">
            <a:off x="1404938" y="4867275"/>
            <a:ext cx="7416800" cy="2222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TopLeft">
                <a:rot lat="0" lon="20519976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13"/>
                  <a:srcRect/>
                  <a:tile tx="0" ty="0" sx="100000" sy="100000" flip="none" algn="tl"/>
                </a:blipFill>
                <a:latin typeface="Berlin Sans FB"/>
              </a:rPr>
              <a:t>ZIUA NATIONALĂ A ROMÂNIEI</a:t>
            </a:r>
          </a:p>
        </p:txBody>
      </p:sp>
      <p:pic>
        <p:nvPicPr>
          <p:cNvPr id="2065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0" y="1143000"/>
            <a:ext cx="1276350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6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40000">
            <a:off x="6027738" y="1112838"/>
            <a:ext cx="137477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7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214313" y="1928813"/>
            <a:ext cx="1743076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8" name="Picture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15250" y="1857375"/>
            <a:ext cx="1743075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59025" y="2041525"/>
            <a:ext cx="4784725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lus/>
    <p:sndAc>
      <p:stSnd loop="1">
        <p:snd r:embed="rId3" name="10.%20Desteapta-te%20romane!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718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908050"/>
            <a:ext cx="2735263" cy="194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2643188" y="2928938"/>
            <a:ext cx="3714750" cy="368300"/>
          </a:xfrm>
          <a:prstGeom prst="rect">
            <a:avLst/>
          </a:prstGeom>
          <a:solidFill>
            <a:srgbClr val="000099">
              <a:alpha val="65881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>
                <a:solidFill>
                  <a:srgbClr val="FFFFFF"/>
                </a:solidFill>
              </a:rPr>
              <a:t>Gheorghe- Pop-de Băsești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750" y="692150"/>
            <a:ext cx="2286000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500063" y="2928938"/>
            <a:ext cx="13906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>
                <a:solidFill>
                  <a:srgbClr val="FFFFFF"/>
                </a:solidFill>
              </a:rPr>
              <a:t>Iuliu Maniu</a:t>
            </a:r>
          </a:p>
        </p:txBody>
      </p:sp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6688" y="714375"/>
            <a:ext cx="2365375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6357938" y="2928938"/>
            <a:ext cx="2500312" cy="368300"/>
          </a:xfrm>
          <a:prstGeom prst="rect">
            <a:avLst/>
          </a:prstGeom>
          <a:solidFill>
            <a:srgbClr val="000099">
              <a:alpha val="65097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FFFFFF"/>
                </a:solidFill>
              </a:rPr>
              <a:t>Regele Ferdinand</a:t>
            </a:r>
          </a:p>
        </p:txBody>
      </p:sp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9750" y="3284538"/>
            <a:ext cx="2487613" cy="321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428625" y="5857875"/>
            <a:ext cx="27146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FFFFFF"/>
                </a:solidFill>
              </a:rPr>
              <a:t>Crăciun Ursu-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FFFFFF"/>
                </a:solidFill>
              </a:rPr>
              <a:t>Participant la UNIRE</a:t>
            </a:r>
          </a:p>
        </p:txBody>
      </p:sp>
      <p:pic>
        <p:nvPicPr>
          <p:cNvPr id="11280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15063" y="3286125"/>
            <a:ext cx="2714625" cy="321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6858000" y="5929313"/>
            <a:ext cx="1849438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FFFFFF"/>
                </a:solidFill>
              </a:rPr>
              <a:t>                                                                   Vasile Goldiș</a:t>
            </a:r>
          </a:p>
        </p:txBody>
      </p:sp>
      <p:pic>
        <p:nvPicPr>
          <p:cNvPr id="11282" name="Picture 17"/>
          <p:cNvPicPr>
            <a:picLocks noChangeAspect="1" noChangeArrowheads="1"/>
          </p:cNvPicPr>
          <p:nvPr/>
        </p:nvPicPr>
        <p:blipFill>
          <a:blip r:embed="rId14">
            <a:lum bright="-10000" contrast="40000"/>
          </a:blip>
          <a:srcRect/>
          <a:stretch>
            <a:fillRect/>
          </a:stretch>
        </p:blipFill>
        <p:spPr bwMode="auto">
          <a:xfrm>
            <a:off x="8572500" y="6357938"/>
            <a:ext cx="571500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83" name="Picture 1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357938"/>
            <a:ext cx="571500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84" name="Picture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76600" y="3284538"/>
            <a:ext cx="2673350" cy="319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85" name="Text Box 20"/>
          <p:cNvSpPr txBox="1">
            <a:spLocks noChangeArrowheads="1"/>
          </p:cNvSpPr>
          <p:nvPr/>
        </p:nvSpPr>
        <p:spPr bwMode="auto">
          <a:xfrm>
            <a:off x="3929063" y="5786438"/>
            <a:ext cx="16414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>
                <a:solidFill>
                  <a:srgbClr val="FFFFFF"/>
                </a:solidFill>
              </a:rPr>
              <a:t>  PATRIARH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>
                <a:solidFill>
                  <a:srgbClr val="FFFFFF"/>
                </a:solidFill>
              </a:rPr>
              <a:t>Miron Cristea</a:t>
            </a:r>
          </a:p>
        </p:txBody>
      </p:sp>
      <p:sp>
        <p:nvSpPr>
          <p:cNvPr id="11286" name="Text Box 21"/>
          <p:cNvSpPr txBox="1">
            <a:spLocks noChangeArrowheads="1"/>
          </p:cNvSpPr>
          <p:nvPr/>
        </p:nvSpPr>
        <p:spPr bwMode="auto">
          <a:xfrm>
            <a:off x="468313" y="404813"/>
            <a:ext cx="8675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FFFFFF"/>
                </a:solidFill>
              </a:rPr>
              <a:t>Figuri  marcante ale istoriei, care au contribuit la înfăptuirea României Mari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75" y="0"/>
            <a:ext cx="4286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213" y="1628775"/>
            <a:ext cx="3933825" cy="407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32363" y="1628775"/>
            <a:ext cx="3579812" cy="409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9" name="Picture 10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684213" y="5949950"/>
            <a:ext cx="165258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000" b="1">
                <a:solidFill>
                  <a:srgbClr val="FFFFFF"/>
                </a:solidFill>
                <a:latin typeface="Verdana" pitchFamily="32" charset="0"/>
              </a:rPr>
              <a:t>Sala Unirii</a:t>
            </a:r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6227763" y="5876925"/>
            <a:ext cx="21669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000" b="1">
                <a:solidFill>
                  <a:srgbClr val="FFFFFF"/>
                </a:solidFill>
                <a:latin typeface="Verdana" pitchFamily="32" charset="0"/>
              </a:rPr>
              <a:t>Muzeul Unirii</a:t>
            </a:r>
          </a:p>
        </p:txBody>
      </p:sp>
      <p:pic>
        <p:nvPicPr>
          <p:cNvPr id="12302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20000">
            <a:off x="3995738" y="765175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3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820000">
            <a:off x="6858001" y="725487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040000">
            <a:off x="612776" y="835025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3000375" y="642938"/>
            <a:ext cx="38401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400" b="1" i="1">
                <a:solidFill>
                  <a:srgbClr val="002060"/>
                </a:solidFill>
                <a:latin typeface="Britannic Bold" pitchFamily="32" charset="0"/>
              </a:rPr>
              <a:t>1918-delegația ARAD</a:t>
            </a:r>
          </a:p>
        </p:txBody>
      </p:sp>
      <p:pic>
        <p:nvPicPr>
          <p:cNvPr id="13326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76375" y="1871663"/>
            <a:ext cx="6335713" cy="437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7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2276475"/>
            <a:ext cx="1276350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8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1725" y="2205038"/>
            <a:ext cx="1290638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49275"/>
            <a:ext cx="5976938" cy="415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3146425"/>
            <a:ext cx="18097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1200">
                <a:solidFill>
                  <a:srgbClr val="000000"/>
                </a:solidFill>
                <a:cs typeface="Times New Roman" pitchFamily="16" charset="0"/>
              </a:rPr>
              <a:t/>
            </a:r>
            <a:br>
              <a:rPr lang="ro-RO" sz="1200">
                <a:solidFill>
                  <a:srgbClr val="000000"/>
                </a:solidFill>
                <a:cs typeface="Times New Roman" pitchFamily="16" charset="0"/>
              </a:rPr>
            </a:br>
            <a:r>
              <a:rPr lang="ro-RO" sz="1200">
                <a:solidFill>
                  <a:srgbClr val="000000"/>
                </a:solidFill>
                <a:cs typeface="Times New Roman" pitchFamily="16" charset="0"/>
              </a:rPr>
              <a:t/>
            </a:r>
            <a:br>
              <a:rPr lang="ro-RO" sz="1200">
                <a:solidFill>
                  <a:srgbClr val="000000"/>
                </a:solidFill>
                <a:cs typeface="Times New Roman" pitchFamily="16" charset="0"/>
              </a:rPr>
            </a:br>
            <a:endParaRPr lang="ro-RO" sz="1200">
              <a:solidFill>
                <a:srgbClr val="000000"/>
              </a:solidFill>
              <a:cs typeface="Times New Roman" pitchFamily="16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9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9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8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240000">
            <a:off x="7597776" y="4362450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9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7980000">
            <a:off x="254001" y="4435475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2771775" y="5876925"/>
            <a:ext cx="46275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400" b="1">
                <a:solidFill>
                  <a:srgbClr val="DDD9C3"/>
                </a:solidFill>
                <a:latin typeface="Britannic Bold" pitchFamily="32" charset="0"/>
              </a:rPr>
              <a:t>Alba Iulia 1 </a:t>
            </a:r>
            <a:r>
              <a:rPr lang="ro-RO" sz="2400" b="1">
                <a:solidFill>
                  <a:srgbClr val="DDD9C3"/>
                </a:solidFill>
              </a:rPr>
              <a:t>Decembrie</a:t>
            </a:r>
            <a:r>
              <a:rPr lang="ro-RO" sz="2400" b="1">
                <a:solidFill>
                  <a:srgbClr val="DDD9C3"/>
                </a:solidFill>
                <a:latin typeface="Britannic Bold" pitchFamily="32" charset="0"/>
              </a:rPr>
              <a:t>1918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" y="500063"/>
            <a:ext cx="8072438" cy="155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400">
                <a:solidFill>
                  <a:srgbClr val="FFFFFF"/>
                </a:solidFill>
                <a:latin typeface="Verdana" pitchFamily="32" charset="0"/>
                <a:cs typeface="Times New Roman" pitchFamily="16" charset="0"/>
              </a:rPr>
              <a:t>Înfăptuirea statului național a permis națiunii române sa-și pună în valoare energiile. România s-a înscris în anii interbelici pe traiectoria unei vieți moderne.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75" y="0"/>
            <a:ext cx="4286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3143250" y="2500313"/>
            <a:ext cx="3143250" cy="398462"/>
          </a:xfrm>
          <a:prstGeom prst="rect">
            <a:avLst/>
          </a:prstGeom>
          <a:solidFill>
            <a:srgbClr val="002060">
              <a:alpha val="74901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000" b="1" i="1">
                <a:solidFill>
                  <a:srgbClr val="FFFFFF"/>
                </a:solidFill>
                <a:latin typeface="Britannic Bold" pitchFamily="32" charset="0"/>
              </a:rPr>
              <a:t>     </a:t>
            </a:r>
          </a:p>
        </p:txBody>
      </p:sp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940000">
            <a:off x="7383463" y="2633662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040000">
            <a:off x="503238" y="2792412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1700213"/>
            <a:ext cx="4927600" cy="439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2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1403350" y="5805488"/>
            <a:ext cx="6335713" cy="368300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002060"/>
                </a:solidFill>
                <a:latin typeface="Verdana" pitchFamily="32" charset="0"/>
              </a:rPr>
              <a:t>PIAȚA PALATULUI  1 Decembrie 1918 București</a:t>
            </a:r>
          </a:p>
        </p:txBody>
      </p:sp>
      <p:pic>
        <p:nvPicPr>
          <p:cNvPr id="15374" name="Picture 13"/>
          <p:cNvPicPr>
            <a:picLocks noChangeAspect="1" noChangeArrowheads="1"/>
          </p:cNvPicPr>
          <p:nvPr/>
        </p:nvPicPr>
        <p:blipFill>
          <a:blip r:embed="rId6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5" name="Picture 14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39750" y="369888"/>
            <a:ext cx="8208963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000">
                <a:solidFill>
                  <a:srgbClr val="FFFFFF"/>
                </a:solidFill>
                <a:latin typeface="Verdana" pitchFamily="32" charset="0"/>
                <a:cs typeface="Times New Roman" pitchFamily="16" charset="0"/>
              </a:rPr>
              <a:t>“…</a:t>
            </a:r>
            <a:r>
              <a:rPr lang="ro-RO" sz="2200">
                <a:solidFill>
                  <a:srgbClr val="FFFFFF"/>
                </a:solidFill>
                <a:cs typeface="Times New Roman" pitchFamily="16" charset="0"/>
              </a:rPr>
              <a:t>Marea Unire din 1918 a fost şi rămâne pagina cea mai sublimă a istoriei româneşti. Măreţia ei stă în faptul că desăvârşirea unităţii naţionale nu este opera nici unui om politic, a nici unui guvern, a nici unui partid; este fapta istorică a întregii naţiuni române, realizată într-un elan ţâşnit cu putere din străfundurile conştiinţei unităţii neamului, un elan controlat de fruntaşii politici, pentru a-l călăuzi cu inteligenţă politică remarcabilă spre ţelul dorit. [...]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75" y="0"/>
            <a:ext cx="4286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2286000" y="3143250"/>
            <a:ext cx="4572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400" b="1">
                <a:solidFill>
                  <a:srgbClr val="000000"/>
                </a:solidFill>
                <a:latin typeface="Britannic Bold" pitchFamily="32" charset="0"/>
              </a:rPr>
              <a:t> </a:t>
            </a:r>
          </a:p>
        </p:txBody>
      </p:sp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020000">
            <a:off x="7237413" y="4794250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900000">
            <a:off x="469901" y="4652962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8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3103563"/>
            <a:ext cx="4514850" cy="332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6877050" y="3068638"/>
            <a:ext cx="1728788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>
                <a:solidFill>
                  <a:srgbClr val="FFFFFF"/>
                </a:solidFill>
              </a:rPr>
              <a:t>istoricul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>
                <a:solidFill>
                  <a:srgbClr val="FFFFFF"/>
                </a:solidFill>
              </a:rPr>
              <a:t>Florin Constantiniu</a:t>
            </a:r>
            <a:r>
              <a:rPr lang="ro-RO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979613" y="836613"/>
            <a:ext cx="5329237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400" b="1">
                <a:solidFill>
                  <a:srgbClr val="FFFFFF"/>
                </a:solidFill>
                <a:latin typeface="Verdana" pitchFamily="32" charset="0"/>
              </a:rPr>
              <a:t>LA MULȚI ANI ROMÂNI!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2400" b="1">
              <a:solidFill>
                <a:srgbClr val="FFFFFF"/>
              </a:solidFill>
              <a:latin typeface="Verdan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2400" b="1">
              <a:solidFill>
                <a:srgbClr val="FFFFFF"/>
              </a:solidFill>
              <a:latin typeface="Verdan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400" b="1">
                <a:solidFill>
                  <a:srgbClr val="FFFFFF"/>
                </a:solidFill>
                <a:latin typeface="Verdana" pitchFamily="32" charset="0"/>
              </a:rPr>
              <a:t>LA MULȚI ANI ROMÂNIA!</a:t>
            </a:r>
            <a:br>
              <a:rPr lang="ro-RO" sz="2400" b="1">
                <a:solidFill>
                  <a:srgbClr val="FFFFFF"/>
                </a:solidFill>
                <a:latin typeface="Verdana" pitchFamily="32" charset="0"/>
              </a:rPr>
            </a:br>
            <a:endParaRPr lang="ro-RO" sz="2400" b="1">
              <a:solidFill>
                <a:srgbClr val="FFFFFF"/>
              </a:solidFill>
              <a:latin typeface="Verdana" pitchFamily="32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7188" cy="700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15125"/>
            <a:ext cx="91440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628650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628650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880000">
            <a:off x="7094538" y="1193800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0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980000">
            <a:off x="828676" y="1266825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1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2781300"/>
            <a:ext cx="4643437" cy="350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2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8313" y="3573463"/>
            <a:ext cx="1657350" cy="275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3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3573463"/>
            <a:ext cx="1657350" cy="275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57188" y="642938"/>
            <a:ext cx="8358187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400">
                <a:solidFill>
                  <a:srgbClr val="FFFFFF"/>
                </a:solidFill>
                <a:latin typeface="Britannic Bold" pitchFamily="32" charset="0"/>
              </a:rPr>
              <a:t/>
            </a:r>
            <a:br>
              <a:rPr lang="ro-RO" sz="2400">
                <a:solidFill>
                  <a:srgbClr val="FFFFFF"/>
                </a:solidFill>
                <a:latin typeface="Britannic Bold" pitchFamily="32" charset="0"/>
              </a:rPr>
            </a:br>
            <a:endParaRPr lang="ro-RO" sz="2400">
              <a:solidFill>
                <a:srgbClr val="FFFFFF"/>
              </a:solidFill>
              <a:latin typeface="Britannic Bold" pitchFamily="32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0" y="0"/>
            <a:ext cx="285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5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3" name="Picture 17" descr="Imagini pentru centenar romani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381000"/>
            <a:ext cx="5410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25413"/>
            <a:ext cx="9428162" cy="664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agini pentru centenar roma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0104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1071563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1066800"/>
            <a:ext cx="1071562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215063"/>
            <a:ext cx="70104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6103938"/>
            <a:ext cx="762000" cy="754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642938" y="4043363"/>
            <a:ext cx="8072437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1200" b="1">
                <a:solidFill>
                  <a:srgbClr val="0000FF"/>
                </a:solidFill>
                <a:cs typeface="Times New Roman" pitchFamily="16" charset="0"/>
              </a:rPr>
              <a:t/>
            </a:r>
            <a:br>
              <a:rPr lang="ro-RO" sz="1200" b="1">
                <a:solidFill>
                  <a:srgbClr val="0000FF"/>
                </a:solidFill>
                <a:cs typeface="Times New Roman" pitchFamily="16" charset="0"/>
              </a:rPr>
            </a:br>
            <a:r>
              <a:rPr lang="ro-RO" sz="1200" b="1">
                <a:solidFill>
                  <a:srgbClr val="0000FF"/>
                </a:solidFill>
                <a:cs typeface="Times New Roman" pitchFamily="16" charset="0"/>
              </a:rPr>
              <a:t>                                                           </a:t>
            </a:r>
            <a:r>
              <a:rPr lang="ro-RO" sz="1200" b="1">
                <a:solidFill>
                  <a:srgbClr val="000080"/>
                </a:solidFill>
                <a:cs typeface="Times New Roman" pitchFamily="16" charset="0"/>
              </a:rPr>
              <a:t/>
            </a:r>
            <a:br>
              <a:rPr lang="ro-RO" sz="1200" b="1">
                <a:solidFill>
                  <a:srgbClr val="000080"/>
                </a:solidFill>
                <a:cs typeface="Times New Roman" pitchFamily="16" charset="0"/>
              </a:rPr>
            </a:br>
            <a:endParaRPr lang="ro-RO" sz="1200" b="1">
              <a:solidFill>
                <a:srgbClr val="000080"/>
              </a:solidFill>
              <a:cs typeface="Times New Roman" pitchFamily="16" charset="0"/>
            </a:endParaRPr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8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75" y="571500"/>
            <a:ext cx="3933825" cy="201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0" y="247650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1116013" y="3614738"/>
            <a:ext cx="6696075" cy="283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  <a:t>Deşteaptă-te, române, din somnul cel de moarte,</a:t>
            </a:r>
            <a:b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</a:br>
            <a: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  <a:t>În care te-adânciră barbarii de tirani!</a:t>
            </a:r>
            <a:b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</a:br>
            <a: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  <a:t>Acum ori niciodată, croieşte-ţi altă soarte,</a:t>
            </a:r>
            <a:b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</a:br>
            <a: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  <a:t>La care să se-nchine şi cruzii tăi duşmani.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b="1" i="1">
              <a:solidFill>
                <a:srgbClr val="FFFFFF"/>
              </a:solidFill>
              <a:latin typeface="Book Antiqua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  <a:t>Acum ori niciodată să dăm dovezi la lume</a:t>
            </a:r>
            <a:b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</a:br>
            <a: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  <a:t>Că-n aste mâni mai curge un sânge de roman,</a:t>
            </a:r>
            <a:b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</a:br>
            <a: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  <a:t>Şi că-n a noastre piepturi păstrăm cu fală-un nume</a:t>
            </a:r>
            <a:b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</a:br>
            <a:r>
              <a:rPr lang="ro-RO" b="1" i="1">
                <a:solidFill>
                  <a:srgbClr val="FFFFFF"/>
                </a:solidFill>
                <a:latin typeface="Book Antiqua" pitchFamily="16" charset="0"/>
                <a:cs typeface="Times New Roman" pitchFamily="16" charset="0"/>
              </a:rPr>
              <a:t>Triumfător în lupte, un nume de Traian!</a:t>
            </a:r>
          </a:p>
        </p:txBody>
      </p:sp>
      <p:pic>
        <p:nvPicPr>
          <p:cNvPr id="4111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550" y="176213"/>
            <a:ext cx="2432050" cy="285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12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249238"/>
            <a:ext cx="2359025" cy="2713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13" name="WordArt 16"/>
          <p:cNvSpPr>
            <a:spLocks noChangeArrowheads="1" noChangeShapeType="1" noTextEdit="1"/>
          </p:cNvSpPr>
          <p:nvPr/>
        </p:nvSpPr>
        <p:spPr bwMode="auto">
          <a:xfrm>
            <a:off x="5724525" y="2924175"/>
            <a:ext cx="3071813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effectLst>
                  <a:outerShdw dist="107933" dir="13500000" algn="ctr" rotWithShape="0">
                    <a:srgbClr val="C0C0C0">
                      <a:alpha val="50026"/>
                    </a:srgbClr>
                  </a:outerShdw>
                </a:effectLst>
                <a:latin typeface="Impact"/>
              </a:rPr>
              <a:t>Anton Pann</a:t>
            </a:r>
          </a:p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effectLst>
                  <a:outerShdw dist="107933" dir="13500000" algn="ctr" rotWithShape="0">
                    <a:srgbClr val="C0C0C0">
                      <a:alpha val="50026"/>
                    </a:srgbClr>
                  </a:outerShdw>
                </a:effectLst>
                <a:latin typeface="Impact"/>
              </a:rPr>
              <a:t>Compozitor</a:t>
            </a:r>
          </a:p>
        </p:txBody>
      </p:sp>
      <p:sp>
        <p:nvSpPr>
          <p:cNvPr id="4114" name="WordArt 17"/>
          <p:cNvSpPr>
            <a:spLocks noChangeArrowheads="1" noChangeShapeType="1" noTextEdit="1"/>
          </p:cNvSpPr>
          <p:nvPr/>
        </p:nvSpPr>
        <p:spPr bwMode="auto">
          <a:xfrm>
            <a:off x="539750" y="2852738"/>
            <a:ext cx="3500438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effectLst>
                  <a:outerShdw dist="107933" dir="13500000" algn="ctr" rotWithShape="0">
                    <a:srgbClr val="C0C0C0">
                      <a:alpha val="50026"/>
                    </a:srgbClr>
                  </a:outerShdw>
                </a:effectLst>
                <a:latin typeface="Impact"/>
              </a:rPr>
              <a:t>Andrei Muresanu</a:t>
            </a:r>
          </a:p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effectLst>
                  <a:outerShdw dist="107933" dir="13500000" algn="ctr" rotWithShape="0">
                    <a:srgbClr val="C0C0C0">
                      <a:alpha val="50026"/>
                    </a:srgbClr>
                  </a:outerShdw>
                </a:effectLst>
                <a:latin typeface="Impact"/>
              </a:rPr>
              <a:t> Autor versuri</a:t>
            </a:r>
          </a:p>
        </p:txBody>
      </p:sp>
      <p:sp>
        <p:nvSpPr>
          <p:cNvPr id="4115" name="WordArt 18"/>
          <p:cNvSpPr>
            <a:spLocks noChangeArrowheads="1" noChangeShapeType="1" noTextEdit="1"/>
          </p:cNvSpPr>
          <p:nvPr/>
        </p:nvSpPr>
        <p:spPr bwMode="auto">
          <a:xfrm rot="5400000">
            <a:off x="4396581" y="1821657"/>
            <a:ext cx="428625" cy="3571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i="1" kern="10">
                <a:ln w="9360" cap="sq">
                  <a:solidFill>
                    <a:srgbClr val="800000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17819" dir="2700000" algn="ctr" rotWithShape="0">
                    <a:srgbClr val="B2B2B2">
                      <a:alpha val="80011"/>
                    </a:srgbClr>
                  </a:outerShdw>
                </a:effectLst>
                <a:latin typeface="Arial Black"/>
              </a:rPr>
              <a:t> </a:t>
            </a:r>
          </a:p>
        </p:txBody>
      </p:sp>
      <p:sp>
        <p:nvSpPr>
          <p:cNvPr id="4116" name="Text Box 19"/>
          <p:cNvSpPr txBox="1">
            <a:spLocks noChangeArrowheads="1"/>
          </p:cNvSpPr>
          <p:nvPr/>
        </p:nvSpPr>
        <p:spPr bwMode="auto">
          <a:xfrm>
            <a:off x="4429125" y="1571625"/>
            <a:ext cx="3873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3200" b="1">
                <a:solidFill>
                  <a:srgbClr val="C00000"/>
                </a:solidFill>
                <a:latin typeface="Britannic Bold" pitchFamily="32" charset="0"/>
              </a:rPr>
              <a:t>^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571500" y="428625"/>
            <a:ext cx="7961313" cy="413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3200">
                <a:solidFill>
                  <a:srgbClr val="FFFFFF"/>
                </a:solidFill>
                <a:latin typeface="Verdana" pitchFamily="32" charset="0"/>
              </a:rPr>
              <a:t>Anul </a:t>
            </a:r>
            <a:r>
              <a:rPr lang="ro-RO" sz="3200" b="1">
                <a:solidFill>
                  <a:srgbClr val="FFFFFF"/>
                </a:solidFill>
                <a:latin typeface="Verdana" pitchFamily="32" charset="0"/>
              </a:rPr>
              <a:t>1918</a:t>
            </a:r>
            <a:r>
              <a:rPr lang="ro-RO" sz="3200">
                <a:solidFill>
                  <a:srgbClr val="FFFFFF"/>
                </a:solidFill>
                <a:latin typeface="Verdana" pitchFamily="32" charset="0"/>
              </a:rPr>
              <a:t> reprezintă în istoria poporului român: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2800">
              <a:solidFill>
                <a:srgbClr val="FFFFFF"/>
              </a:solidFill>
              <a:latin typeface="Verdana" pitchFamily="32" charset="0"/>
            </a:endParaRPr>
          </a:p>
          <a:p>
            <a:pPr algn="just"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800">
                <a:solidFill>
                  <a:srgbClr val="FFFFFF"/>
                </a:solidFill>
                <a:latin typeface="Verdana" pitchFamily="32" charset="0"/>
              </a:rPr>
              <a:t>  anul </a:t>
            </a:r>
            <a:r>
              <a:rPr lang="ro-RO" sz="2800" b="1">
                <a:solidFill>
                  <a:srgbClr val="FFFFFF"/>
                </a:solidFill>
                <a:latin typeface="Verdana" pitchFamily="32" charset="0"/>
              </a:rPr>
              <a:t>triumfului idealului național</a:t>
            </a:r>
            <a:r>
              <a:rPr lang="ro-RO" sz="2800">
                <a:solidFill>
                  <a:srgbClr val="FFFFFF"/>
                </a:solidFill>
                <a:latin typeface="Verdana" pitchFamily="32" charset="0"/>
              </a:rPr>
              <a:t>, </a:t>
            </a:r>
          </a:p>
          <a:p>
            <a:pPr algn="just">
              <a:buClr>
                <a:srgbClr val="FFFFFF"/>
              </a:buCl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900">
              <a:solidFill>
                <a:srgbClr val="FFFFFF"/>
              </a:solidFill>
              <a:latin typeface="Verdana" pitchFamily="32" charset="0"/>
            </a:endParaRPr>
          </a:p>
          <a:p>
            <a:pPr algn="just"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800">
                <a:solidFill>
                  <a:srgbClr val="FFFFFF"/>
                </a:solidFill>
                <a:latin typeface="Verdana" pitchFamily="32" charset="0"/>
              </a:rPr>
              <a:t>  anul încununării victorioase a lungului șir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800">
                <a:solidFill>
                  <a:srgbClr val="FFFFFF"/>
                </a:solidFill>
                <a:latin typeface="Verdana" pitchFamily="32" charset="0"/>
              </a:rPr>
              <a:t>   de lupte   și sacrificii umane și materiale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800">
                <a:solidFill>
                  <a:srgbClr val="FFFFFF"/>
                </a:solidFill>
                <a:latin typeface="Verdana" pitchFamily="32" charset="0"/>
              </a:rPr>
              <a:t>   pentru </a:t>
            </a:r>
            <a:r>
              <a:rPr lang="ro-RO" sz="2800" b="1">
                <a:solidFill>
                  <a:srgbClr val="FFFFFF"/>
                </a:solidFill>
                <a:latin typeface="Verdana" pitchFamily="32" charset="0"/>
              </a:rPr>
              <a:t>faurirea statului național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800" b="1">
                <a:solidFill>
                  <a:srgbClr val="FFFFFF"/>
                </a:solidFill>
                <a:latin typeface="Verdana" pitchFamily="32" charset="0"/>
              </a:rPr>
              <a:t>   unitar</a:t>
            </a:r>
            <a:r>
              <a:rPr lang="ro-RO" sz="2800">
                <a:solidFill>
                  <a:srgbClr val="FFFFFF"/>
                </a:solidFill>
                <a:latin typeface="Verdana" pitchFamily="32" charset="0"/>
              </a:rPr>
              <a:t>.</a:t>
            </a:r>
            <a:r>
              <a:rPr lang="ro-RO" sz="2400">
                <a:solidFill>
                  <a:srgbClr val="FFFFFF"/>
                </a:solidFill>
                <a:latin typeface="Verdana" pitchFamily="32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2400">
              <a:solidFill>
                <a:srgbClr val="FFFFFF"/>
              </a:solidFill>
              <a:latin typeface="Verdana" pitchFamily="32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8858250" y="0"/>
            <a:ext cx="285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285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4130675"/>
            <a:ext cx="3176587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9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9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180000">
            <a:off x="6951663" y="4722812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7860000">
            <a:off x="901701" y="4797425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571500" y="428625"/>
            <a:ext cx="807243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2400">
              <a:solidFill>
                <a:srgbClr val="FFFFFF"/>
              </a:solidFill>
              <a:latin typeface="Verdan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2400">
              <a:solidFill>
                <a:srgbClr val="FFFFFF"/>
              </a:solidFill>
              <a:latin typeface="Verdana" pitchFamily="32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8858250" y="0"/>
            <a:ext cx="285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285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40000">
            <a:off x="7164388" y="5011738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6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000000">
            <a:off x="469900" y="5013325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39750" y="404813"/>
            <a:ext cx="8229600" cy="4741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eaLnBrk="0" hangingPunc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o-RO" sz="2400">
                <a:solidFill>
                  <a:srgbClr val="FFFFFF"/>
                </a:solidFill>
                <a:latin typeface="Calibri" pitchFamily="32" charset="0"/>
              </a:rPr>
              <a:t>Acest proces istoric, desfășurat pe întreg spatiul de locuire românesc, a fost precedat de evenimente cardinale cum ar fi:</a:t>
            </a:r>
          </a:p>
          <a:p>
            <a:pPr marL="342900" indent="-341313" eaLnBrk="0" hangingPunct="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o-RO" sz="2400">
                <a:solidFill>
                  <a:srgbClr val="FFFFFF"/>
                </a:solidFill>
                <a:latin typeface="Calibri" pitchFamily="32" charset="0"/>
              </a:rPr>
              <a:t>unirea Moldovei și Munteniei în 1859, </a:t>
            </a:r>
          </a:p>
          <a:p>
            <a:pPr marL="342900" indent="-341313" eaLnBrk="0" hangingPunct="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o-RO" sz="2400">
                <a:solidFill>
                  <a:srgbClr val="FFFFFF"/>
                </a:solidFill>
                <a:latin typeface="Calibri" pitchFamily="32" charset="0"/>
              </a:rPr>
              <a:t>proclamarea independenței absolute a țării de sub dominația otomană, consfințită pe câmpul de luptă de armata româna în războiul din 1877-1878, </a:t>
            </a:r>
          </a:p>
          <a:p>
            <a:pPr marL="342900" indent="-341313" eaLnBrk="0" hangingPunct="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o-RO" sz="2400">
                <a:solidFill>
                  <a:srgbClr val="FFFFFF"/>
                </a:solidFill>
                <a:latin typeface="Calibri" pitchFamily="32" charset="0"/>
              </a:rPr>
              <a:t>Alegerea democratică a Adunarile reprezentative ale românilor din teritoriile aflate sub stăpânirea straină de la </a:t>
            </a:r>
            <a:r>
              <a:rPr lang="ro-RO" sz="2400" b="1">
                <a:solidFill>
                  <a:srgbClr val="FFFFFF"/>
                </a:solidFill>
                <a:latin typeface="Calibri" pitchFamily="32" charset="0"/>
              </a:rPr>
              <a:t>Chișinau, Cernauți și Alba Iulia din 1918</a:t>
            </a:r>
            <a:r>
              <a:rPr lang="ro-RO" sz="2400">
                <a:solidFill>
                  <a:srgbClr val="FFFFFF"/>
                </a:solidFill>
                <a:latin typeface="Calibri" pitchFamily="32" charset="0"/>
              </a:rPr>
              <a:t>.</a:t>
            </a:r>
          </a:p>
          <a:p>
            <a:pPr marL="342900" indent="-341313" eaLnBrk="0" hangingPunct="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o-RO" sz="2800">
              <a:solidFill>
                <a:srgbClr val="FFFFFF"/>
              </a:solidFill>
              <a:latin typeface="Calibri" pitchFamily="32" charset="0"/>
            </a:endParaRPr>
          </a:p>
        </p:txBody>
      </p:sp>
      <p:pic>
        <p:nvPicPr>
          <p:cNvPr id="6158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4581525"/>
            <a:ext cx="3889375" cy="200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3563938" y="6165850"/>
            <a:ext cx="2303462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1600" b="1">
                <a:solidFill>
                  <a:srgbClr val="000000"/>
                </a:solidFill>
                <a:latin typeface="Verdana" pitchFamily="32" charset="0"/>
              </a:rPr>
              <a:t>ALBA    IULIA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8858250" y="0"/>
            <a:ext cx="285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285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180000">
            <a:off x="6950076" y="4075112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860000">
            <a:off x="614363" y="4149725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39750" y="333375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 eaLnBrk="0" hangingPunct="0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o-RO" sz="2400">
                <a:solidFill>
                  <a:srgbClr val="FFFFFF"/>
                </a:solidFill>
                <a:latin typeface="Verdana" pitchFamily="32" charset="0"/>
              </a:rPr>
              <a:t>Memorabile momente din 1918 au făcut ca jertfa ostașilor români în primul război mondial să nu fi fost zădarnică. </a:t>
            </a:r>
          </a:p>
          <a:p>
            <a:pPr marL="341313" indent="-341313" algn="just" eaLnBrk="0" hangingPunct="0">
              <a:spcBef>
                <a:spcPts val="250"/>
              </a:spcBef>
              <a:buClr>
                <a:srgbClr val="FFFFFF"/>
              </a:buClr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o-RO" sz="1000">
              <a:solidFill>
                <a:srgbClr val="FFFFFF"/>
              </a:solidFill>
              <a:latin typeface="Verdana" pitchFamily="32" charset="0"/>
            </a:endParaRPr>
          </a:p>
          <a:p>
            <a:pPr marL="341313" indent="-341313" algn="just" eaLnBrk="0" hangingPunct="0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o-RO" sz="2400">
                <a:solidFill>
                  <a:srgbClr val="FFFFFF"/>
                </a:solidFill>
                <a:latin typeface="Verdana" pitchFamily="32" charset="0"/>
              </a:rPr>
              <a:t>Ceea ce la 1599 – prin realizarea lui Mihai Viteazul – fusese doar o clipa de vis, </a:t>
            </a:r>
          </a:p>
          <a:p>
            <a:pPr marL="341313" indent="-341313" algn="just" eaLnBrk="0" hangingPunct="0">
              <a:spcBef>
                <a:spcPts val="6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o-RO" sz="2400">
                <a:solidFill>
                  <a:srgbClr val="FFFFFF"/>
                </a:solidFill>
                <a:latin typeface="Verdana" pitchFamily="32" charset="0"/>
              </a:rPr>
              <a:t>   la </a:t>
            </a:r>
            <a:r>
              <a:rPr lang="ro-RO" sz="2400" b="1">
                <a:solidFill>
                  <a:srgbClr val="FFFFFF"/>
                </a:solidFill>
                <a:latin typeface="Verdana" pitchFamily="32" charset="0"/>
              </a:rPr>
              <a:t>1 Decembrie 1918 </a:t>
            </a:r>
            <a:r>
              <a:rPr lang="ro-RO" sz="2400">
                <a:solidFill>
                  <a:srgbClr val="FFFFFF"/>
                </a:solidFill>
                <a:latin typeface="Verdana" pitchFamily="32" charset="0"/>
              </a:rPr>
              <a:t>devenea cea mai miraculoasă realizare a acestui popor</a:t>
            </a:r>
            <a:r>
              <a:rPr lang="en-US" sz="2400">
                <a:solidFill>
                  <a:srgbClr val="FFFFFF"/>
                </a:solidFill>
                <a:latin typeface="Verdana" pitchFamily="32" charset="0"/>
              </a:rPr>
              <a:t>.</a:t>
            </a:r>
          </a:p>
        </p:txBody>
      </p:sp>
      <p:pic>
        <p:nvPicPr>
          <p:cNvPr id="7181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11413" y="3284538"/>
            <a:ext cx="4208462" cy="297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1331913" y="6237288"/>
            <a:ext cx="6264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>
                <a:solidFill>
                  <a:srgbClr val="FFFFFF"/>
                </a:solidFill>
                <a:latin typeface="Verdana" pitchFamily="32" charset="0"/>
              </a:rPr>
              <a:t>Mihai Viteazul intrarea în ALBA IULIA 1599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42938" y="819150"/>
            <a:ext cx="8001000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2400">
                <a:solidFill>
                  <a:srgbClr val="FFFFFF"/>
                </a:solidFill>
                <a:latin typeface="Verdana" pitchFamily="32" charset="0"/>
                <a:cs typeface="Times New Roman" pitchFamily="16" charset="0"/>
              </a:rPr>
              <a:t>Nu o victorie militară a stat la temelia statului național român, ci actul de voinţă al națiunii române. Sacrificiile ei în campania anilor 1916 și 1917 au fost răsplătite de izbânda idealului național.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718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3429000"/>
            <a:ext cx="4071937" cy="307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4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">
            <a:off x="7380288" y="2852738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760000">
            <a:off x="539750" y="3429000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6443663" y="5229225"/>
            <a:ext cx="1636712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FFFFFF"/>
                </a:solidFill>
              </a:rPr>
              <a:t>Cardinalul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FFFFFF"/>
                </a:solidFill>
              </a:rPr>
              <a:t>Iuliu Hossu -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FFFFFF"/>
                </a:solidFill>
              </a:rPr>
              <a:t>Proclamația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0338" y="517525"/>
            <a:ext cx="3959225" cy="2566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6325" y="3627438"/>
            <a:ext cx="2447925" cy="239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8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3732213"/>
            <a:ext cx="3863975" cy="229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2124075" y="3141663"/>
            <a:ext cx="4752975" cy="581025"/>
          </a:xfrm>
          <a:prstGeom prst="rect">
            <a:avLst/>
          </a:prstGeom>
          <a:solidFill>
            <a:srgbClr val="002060">
              <a:alpha val="76077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sz="3200" b="1">
                <a:solidFill>
                  <a:srgbClr val="FFFFFF"/>
                </a:solidFill>
                <a:latin typeface="Verdana" pitchFamily="32" charset="0"/>
              </a:rPr>
              <a:t>1 Decembrie 1918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1476375" y="6021388"/>
            <a:ext cx="23637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 i="1">
                <a:solidFill>
                  <a:srgbClr val="FFFFFF"/>
                </a:solidFill>
                <a:latin typeface="Britannic Bold" pitchFamily="32" charset="0"/>
              </a:rPr>
              <a:t>  </a:t>
            </a:r>
            <a:r>
              <a:rPr lang="ro-RO" b="1">
                <a:solidFill>
                  <a:srgbClr val="FFFFFF"/>
                </a:solidFill>
                <a:latin typeface="Verdana" pitchFamily="32" charset="0"/>
              </a:rPr>
              <a:t>Delegația ARAD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 rot="10800000" flipV="1">
            <a:off x="5868988" y="6021388"/>
            <a:ext cx="2611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>
                <a:solidFill>
                  <a:srgbClr val="FFFFFF"/>
                </a:solidFill>
                <a:latin typeface="Verdana" pitchFamily="32" charset="0"/>
              </a:rPr>
              <a:t>Delegații din Bihor</a:t>
            </a:r>
          </a:p>
        </p:txBody>
      </p:sp>
      <p:pic>
        <p:nvPicPr>
          <p:cNvPr id="9232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240000">
            <a:off x="7013575" y="1490663"/>
            <a:ext cx="1512888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3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560000">
            <a:off x="746125" y="1493838"/>
            <a:ext cx="1520825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718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6143625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7900" y="2660650"/>
            <a:ext cx="3887788" cy="306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716463" y="5805488"/>
            <a:ext cx="4083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FFFF"/>
                </a:solidFill>
                <a:latin typeface="Verdana" pitchFamily="32" charset="0"/>
              </a:rPr>
              <a:t>Dele</a:t>
            </a:r>
            <a:r>
              <a:rPr lang="ro-RO" b="1">
                <a:solidFill>
                  <a:srgbClr val="FFFFFF"/>
                </a:solidFill>
                <a:latin typeface="Verdana" pitchFamily="32" charset="0"/>
              </a:rPr>
              <a:t>ga</a:t>
            </a:r>
            <a:r>
              <a:rPr lang="en-US" b="1">
                <a:solidFill>
                  <a:srgbClr val="FFFFFF"/>
                </a:solidFill>
                <a:latin typeface="Verdana" pitchFamily="32" charset="0"/>
              </a:rPr>
              <a:t>t</a:t>
            </a:r>
            <a:r>
              <a:rPr lang="ro-RO" b="1">
                <a:solidFill>
                  <a:srgbClr val="FFFFFF"/>
                </a:solidFill>
                <a:latin typeface="Verdana" pitchFamily="32" charset="0"/>
              </a:rPr>
              <a:t>ia de la P</a:t>
            </a:r>
            <a:r>
              <a:rPr lang="en-US" b="1">
                <a:solidFill>
                  <a:srgbClr val="FFFFFF"/>
                </a:solidFill>
                <a:latin typeface="Verdana" pitchFamily="32" charset="0"/>
              </a:rPr>
              <a:t>oiana Sibiului</a:t>
            </a:r>
          </a:p>
        </p:txBody>
      </p:sp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40000">
            <a:off x="7218363" y="1031875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3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760000">
            <a:off x="611188" y="4797425"/>
            <a:ext cx="1447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4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620713"/>
            <a:ext cx="4249738" cy="297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611188" y="3573463"/>
            <a:ext cx="42497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o-RO" b="1">
                <a:solidFill>
                  <a:srgbClr val="FFFFFF"/>
                </a:solidFill>
                <a:latin typeface="Verdana" pitchFamily="32" charset="0"/>
              </a:rPr>
              <a:t>Delegația de la 1918 din Galați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434</Words>
  <PresentationFormat>On-screen Show (4:3)</PresentationFormat>
  <Paragraphs>65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DejaVu Sans</vt:lpstr>
      <vt:lpstr>Times New Roman</vt:lpstr>
      <vt:lpstr>Calibri</vt:lpstr>
      <vt:lpstr>Book Antiqua</vt:lpstr>
      <vt:lpstr>Britannic Bold</vt:lpstr>
      <vt:lpstr>Verdana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Laura Solomon</cp:lastModifiedBy>
  <cp:revision>14</cp:revision>
  <cp:lastPrinted>1601-01-01T00:00:00Z</cp:lastPrinted>
  <dcterms:created xsi:type="dcterms:W3CDTF">2012-11-26T17:58:17Z</dcterms:created>
  <dcterms:modified xsi:type="dcterms:W3CDTF">2018-11-19T18:37:39Z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000800c036000000000001024140</vt:lpwstr>
  </property>
</Properties>
</file>