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867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Se face clic pentru editare stil titlu Coordonator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Faceţi clic pentru editarea stilului de subtitlu al coordonatorului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839484-3283-416B-97FE-3ED95D0D60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08EB-7BBA-4702-AB6D-AE3FBC9A9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D7526-4FA1-4120-85F1-9CA3D03D2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5E3FC38-391A-4D6A-BB37-E192DCD15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4F005E38-1C2D-4C07-999F-C7DD27D0D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EFC7636-2549-4DB8-8FFF-42DCF625D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9B826-266D-4700-B102-4A3C3AEC2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CF3E4-0AED-4FD8-887D-2C061515E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7F204-373F-4CD3-9977-194E9725D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35620-7645-4097-929D-064AB4577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E655A-1265-4B39-BD96-3F32B1861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7C2EC-30C5-4534-BE02-778D335475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BBC2B-5287-4AE7-8B3E-46F1BC8119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DAE21-B739-49A6-A699-4352258B4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65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7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A53DB2-3428-4B9B-B782-811E1C6D2F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6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2766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65175"/>
            <a:ext cx="7772400" cy="1736725"/>
          </a:xfrm>
        </p:spPr>
        <p:txBody>
          <a:bodyPr/>
          <a:lstStyle/>
          <a:p>
            <a:pPr algn="ctr"/>
            <a:r>
              <a:rPr lang="ro-RO"/>
              <a:t>Arhitectura bisericească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284538"/>
            <a:ext cx="6781800" cy="1752600"/>
          </a:xfrm>
        </p:spPr>
        <p:txBody>
          <a:bodyPr/>
          <a:lstStyle/>
          <a:p>
            <a:endParaRPr lang="ro-RO"/>
          </a:p>
          <a:p>
            <a:pPr algn="ctr"/>
            <a:r>
              <a:rPr lang="ro-RO" sz="4000">
                <a:solidFill>
                  <a:srgbClr val="F36E0B"/>
                </a:solidFill>
              </a:rPr>
              <a:t>Stiluri arhitectonice</a:t>
            </a:r>
            <a:endParaRPr lang="en-US" sz="4000">
              <a:solidFill>
                <a:srgbClr val="F36E0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00px-Interior_of_the_Church_of_the_Multiplication_in_Tabgha_by_David_Shankbon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6130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260350"/>
            <a:ext cx="8424863" cy="1239838"/>
          </a:xfrm>
        </p:spPr>
        <p:txBody>
          <a:bodyPr/>
          <a:lstStyle/>
          <a:p>
            <a:pPr algn="ctr"/>
            <a:r>
              <a:rPr lang="ro-RO" sz="3600"/>
              <a:t>Biserica Întâietăţii Sf. Apostol Petru - Tabgha</a:t>
            </a:r>
            <a:endParaRPr lang="en-US" sz="3600"/>
          </a:p>
        </p:txBody>
      </p:sp>
      <p:pic>
        <p:nvPicPr>
          <p:cNvPr id="14339" name="Picture 3" descr="800px-Tabgha_Church_Primacy_Israe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84313"/>
            <a:ext cx="8351837" cy="5260975"/>
          </a:xfrm>
          <a:noFill/>
          <a:ln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abgha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6119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STILUL BIZANTIN</a:t>
            </a:r>
            <a:endParaRPr lang="en-US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557338"/>
            <a:ext cx="8064500" cy="4608512"/>
          </a:xfrm>
        </p:spPr>
        <p:txBody>
          <a:bodyPr/>
          <a:lstStyle/>
          <a:p>
            <a:pPr marL="179388" indent="-179388">
              <a:buFont typeface="Wingdings" pitchFamily="2" charset="2"/>
              <a:buNone/>
            </a:pPr>
            <a:r>
              <a:rPr lang="ro-RO"/>
              <a:t>Caracterizat prin: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ro-RO"/>
              <a:t> utilizarea acoperişului rotund (cupolă)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ro-RO"/>
              <a:t> contrast între aspectul sobru şi simplu în    exterior şi interiorul bogat decorat şi somptuos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ro-RO"/>
              <a:t> predomină planul în cruce greacă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ro-RO"/>
              <a:t> interior împărţit în altar, naos şi pronaos</a:t>
            </a:r>
          </a:p>
          <a:p>
            <a:pPr marL="179388" indent="-179388">
              <a:buFont typeface="Wingdings" pitchFamily="2" charset="2"/>
              <a:buChar char="Ø"/>
            </a:pPr>
            <a:r>
              <a:rPr lang="ro-RO"/>
              <a:t> material de construcţie preferat cărămida</a:t>
            </a:r>
          </a:p>
          <a:p>
            <a:pPr marL="179388" indent="-179388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1431925"/>
          </a:xfrm>
        </p:spPr>
        <p:txBody>
          <a:bodyPr/>
          <a:lstStyle/>
          <a:p>
            <a:pPr algn="ctr"/>
            <a:r>
              <a:rPr lang="ro-RO" sz="3600"/>
              <a:t>Catedrala Sf. Sofia – Constantinopol (Istanbul) sec. VI </a:t>
            </a:r>
            <a:endParaRPr lang="en-US" sz="3600"/>
          </a:p>
        </p:txBody>
      </p:sp>
      <p:pic>
        <p:nvPicPr>
          <p:cNvPr id="17411" name="Picture 3" descr="800px-Hagia-Sophia plan sciţ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8413"/>
            <a:ext cx="9145588" cy="5589587"/>
          </a:xfrm>
          <a:noFill/>
          <a:ln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agia_Sophia minarete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8785225" cy="6481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inaret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4475"/>
            <a:ext cx="9144000" cy="6296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chet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50px-Haga_Sofia_RB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404813"/>
            <a:ext cx="4268787" cy="6048375"/>
          </a:xfrm>
          <a:noFill/>
          <a:ln/>
        </p:spPr>
      </p:pic>
      <p:pic>
        <p:nvPicPr>
          <p:cNvPr id="21507" name="Picture 3" descr="450px-Istanbul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404813"/>
            <a:ext cx="4321175" cy="6048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00px-Haga_Sofia_RB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-26988"/>
            <a:ext cx="9180513" cy="6884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8640763" cy="626427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ro-RO" sz="2800"/>
              <a:t> </a:t>
            </a:r>
            <a:r>
              <a:rPr lang="ro-RO"/>
              <a:t>În primele veacuri creştinii se rugau fie în </a:t>
            </a:r>
            <a:r>
              <a:rPr lang="ro-RO" i="1">
                <a:solidFill>
                  <a:srgbClr val="F36E0B"/>
                </a:solidFill>
                <a:effectLst/>
              </a:rPr>
              <a:t>casele</a:t>
            </a:r>
            <a:r>
              <a:rPr lang="ro-RO"/>
              <a:t> unora dintre ei, fie la </a:t>
            </a:r>
            <a:r>
              <a:rPr lang="ro-RO">
                <a:solidFill>
                  <a:srgbClr val="F36E0B"/>
                </a:solidFill>
              </a:rPr>
              <a:t>mormintele martirilor</a:t>
            </a:r>
            <a:r>
              <a:rPr lang="ro-RO"/>
              <a:t>, fie </a:t>
            </a:r>
            <a:r>
              <a:rPr lang="ro-RO">
                <a:solidFill>
                  <a:srgbClr val="F36E0B"/>
                </a:solidFill>
              </a:rPr>
              <a:t>ascunşi în diferite locuri</a:t>
            </a:r>
            <a:r>
              <a:rPr lang="ro-RO"/>
              <a:t> spre a scăpa de persecuţii.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o-RO" sz="2800"/>
              <a:t> </a:t>
            </a:r>
            <a:r>
              <a:rPr lang="ro-RO"/>
              <a:t>Mai târziu odată cu </a:t>
            </a:r>
            <a:r>
              <a:rPr lang="ro-RO">
                <a:solidFill>
                  <a:schemeClr val="hlink"/>
                </a:solidFill>
              </a:rPr>
              <a:t>Edictul de la Milan</a:t>
            </a:r>
            <a:r>
              <a:rPr lang="ro-RO"/>
              <a:t> când a fost proclamată libertatea creştinismului au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o-RO"/>
              <a:t>   început să apară locuri speciale pentru diferitele slujbe: </a:t>
            </a:r>
            <a:r>
              <a:rPr lang="ro-RO">
                <a:solidFill>
                  <a:srgbClr val="347BCA"/>
                </a:solidFill>
              </a:rPr>
              <a:t>bisericile – drept locaşuri de cult</a:t>
            </a:r>
            <a:r>
              <a:rPr lang="ro-RO"/>
              <a:t>.</a:t>
            </a:r>
          </a:p>
          <a:p>
            <a:pPr>
              <a:buFont typeface="Wingdings" pitchFamily="2" charset="2"/>
              <a:buNone/>
            </a:pPr>
            <a:r>
              <a:rPr lang="ro-RO" sz="2800"/>
              <a:t> 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50px-Istanbu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3960813" cy="5688013"/>
          </a:xfrm>
          <a:noFill/>
          <a:ln/>
        </p:spPr>
      </p:pic>
      <p:pic>
        <p:nvPicPr>
          <p:cNvPr id="23555" name="Picture 3" descr="800px-Istanbul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3357563"/>
            <a:ext cx="3889375" cy="2736850"/>
          </a:xfrm>
          <a:noFill/>
          <a:ln/>
        </p:spPr>
      </p:pic>
      <p:pic>
        <p:nvPicPr>
          <p:cNvPr id="23556" name="Picture 4" descr="800px-Istanbul_-_Hagia_Sophia_-_01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32363" y="692150"/>
            <a:ext cx="3816350" cy="2592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tare vest mozaic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15475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o-RO" sz="3600"/>
              <a:t>Catedrala Sf. Sofia – Kiev sec. XI </a:t>
            </a:r>
            <a:endParaRPr lang="en-US" sz="3600"/>
          </a:p>
        </p:txBody>
      </p:sp>
      <p:pic>
        <p:nvPicPr>
          <p:cNvPr id="31747" name="Picture 3" descr="800px-Chrám_svaté_Sofie_(Kyjev)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44000" cy="580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iev4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588" y="30163"/>
            <a:ext cx="9145588" cy="6827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iev_Sofiakathedraal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su_StSophiaCathedra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3455987" cy="3244850"/>
          </a:xfrm>
          <a:noFill/>
          <a:ln/>
        </p:spPr>
      </p:pic>
      <p:pic>
        <p:nvPicPr>
          <p:cNvPr id="34819" name="Picture 3" descr="0097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052513"/>
            <a:ext cx="3708400" cy="3527425"/>
          </a:xfrm>
          <a:noFill/>
          <a:ln/>
        </p:spPr>
      </p:pic>
      <p:pic>
        <p:nvPicPr>
          <p:cNvPr id="34820" name="Picture 4" descr="kiev5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4508500"/>
            <a:ext cx="2952750" cy="2019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0989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44000" cy="3657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098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836613"/>
            <a:ext cx="5327650" cy="4573587"/>
          </a:xfrm>
          <a:noFill/>
          <a:ln/>
        </p:spPr>
      </p:pic>
      <p:pic>
        <p:nvPicPr>
          <p:cNvPr id="36867" name="Picture 3" descr="0098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476250"/>
            <a:ext cx="2833687" cy="5761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STILUL  ROMANIC</a:t>
            </a:r>
            <a:br>
              <a:rPr lang="ro-RO"/>
            </a:br>
            <a:endParaRPr lang="en-US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125538"/>
            <a:ext cx="8820150" cy="547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o-RO"/>
              <a:t>Caracterizat prin:</a:t>
            </a:r>
          </a:p>
          <a:p>
            <a:pPr>
              <a:lnSpc>
                <a:spcPct val="90000"/>
              </a:lnSpc>
              <a:buFont typeface="Wingdings" pitchFamily="2" charset="2"/>
              <a:buChar char="t"/>
            </a:pPr>
            <a:r>
              <a:rPr lang="en-US" sz="2800"/>
              <a:t>planul este foarte variat : cruciform, treflat biabsidal, circular; de cele mai multe ori apare un plan complex</a:t>
            </a:r>
            <a:endParaRPr lang="ro-RO" sz="2800"/>
          </a:p>
          <a:p>
            <a:pPr>
              <a:lnSpc>
                <a:spcPct val="90000"/>
              </a:lnSpc>
              <a:buFont typeface="Wingdings" pitchFamily="2" charset="2"/>
              <a:buChar char="t"/>
            </a:pPr>
            <a:r>
              <a:rPr lang="ro-RO" sz="2800"/>
              <a:t>dimensiuni mari, masivitate a construcţiei, aspect sobru al exteriorului</a:t>
            </a:r>
          </a:p>
          <a:p>
            <a:pPr>
              <a:lnSpc>
                <a:spcPct val="90000"/>
              </a:lnSpc>
              <a:buFont typeface="Wingdings" pitchFamily="2" charset="2"/>
              <a:buChar char="t"/>
            </a:pPr>
            <a:r>
              <a:rPr lang="ro-RO" sz="2800"/>
              <a:t>zidurile masive sunt sprijinite de ziduri suplimentare (contraforţi) </a:t>
            </a:r>
          </a:p>
          <a:p>
            <a:pPr>
              <a:lnSpc>
                <a:spcPct val="90000"/>
              </a:lnSpc>
              <a:buFont typeface="Wingdings" pitchFamily="2" charset="2"/>
              <a:buChar char="t"/>
            </a:pPr>
            <a:r>
              <a:rPr lang="ro-RO" sz="2800"/>
              <a:t>faţada principală este monumentală, cu multe trepte şi portaluri uriaşe, cu turnuri pătrate şi octogonale</a:t>
            </a:r>
          </a:p>
          <a:p>
            <a:pPr>
              <a:lnSpc>
                <a:spcPct val="90000"/>
              </a:lnSpc>
              <a:buFont typeface="Wingdings" pitchFamily="2" charset="2"/>
              <a:buChar char="t"/>
            </a:pPr>
            <a:r>
              <a:rPr lang="ro-RO" sz="2800"/>
              <a:t>i</a:t>
            </a:r>
            <a:r>
              <a:rPr lang="en-US" sz="2800"/>
              <a:t>nteriorul e </a:t>
            </a:r>
            <a:r>
              <a:rPr lang="ro-RO" sz="2800"/>
              <a:t>î</a:t>
            </a:r>
            <a:r>
              <a:rPr lang="en-US" sz="2800"/>
              <a:t>mp</a:t>
            </a:r>
            <a:r>
              <a:rPr lang="ro-RO" sz="2800"/>
              <a:t>ă</a:t>
            </a:r>
            <a:r>
              <a:rPr lang="en-US" sz="2800"/>
              <a:t>r</a:t>
            </a:r>
            <a:r>
              <a:rPr lang="ro-RO" sz="2800"/>
              <a:t>ţ</a:t>
            </a:r>
            <a:r>
              <a:rPr lang="en-US" sz="2800"/>
              <a:t>it (ca </a:t>
            </a:r>
            <a:r>
              <a:rPr lang="ro-RO" sz="2800"/>
              <a:t>ş</a:t>
            </a:r>
            <a:r>
              <a:rPr lang="en-US" sz="2800"/>
              <a:t>i la basilici) </a:t>
            </a:r>
            <a:r>
              <a:rPr lang="ro-RO" sz="2800"/>
              <a:t>î</a:t>
            </a:r>
            <a:r>
              <a:rPr lang="en-US" sz="2800"/>
              <a:t>n mai multe nave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0"/>
            <a:ext cx="8385175" cy="1431925"/>
          </a:xfrm>
        </p:spPr>
        <p:txBody>
          <a:bodyPr/>
          <a:lstStyle/>
          <a:p>
            <a:pPr algn="ctr"/>
            <a:r>
              <a:rPr lang="ro-RO" sz="3600"/>
              <a:t>Capela Palatină – Aachen (Germania) sec. IX</a:t>
            </a:r>
            <a:endParaRPr lang="en-US" sz="3600"/>
          </a:p>
        </p:txBody>
      </p:sp>
      <p:pic>
        <p:nvPicPr>
          <p:cNvPr id="38915" name="Picture 3" descr="IMG_832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57338"/>
            <a:ext cx="9144000" cy="5300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88913"/>
            <a:ext cx="8497888" cy="6480175"/>
          </a:xfrm>
        </p:spPr>
        <p:txBody>
          <a:bodyPr/>
          <a:lstStyle/>
          <a:p>
            <a:pPr marL="179388" indent="0">
              <a:buFont typeface="Wingdings" pitchFamily="2" charset="2"/>
              <a:buNone/>
            </a:pPr>
            <a:r>
              <a:rPr lang="ro-RO"/>
              <a:t>MODUL DE CONSTRUCŢIE A BISERICILOR CREŞTINE A EVOLUAT DE-A LUNGUL VREMII </a:t>
            </a:r>
          </a:p>
          <a:p>
            <a:pPr marL="179388" indent="0">
              <a:buFont typeface="Wingdings" pitchFamily="2" charset="2"/>
              <a:buNone/>
            </a:pPr>
            <a:endParaRPr lang="ro-RO"/>
          </a:p>
          <a:p>
            <a:pPr marL="179388" indent="0">
              <a:buFont typeface="Wingdings" pitchFamily="2" charset="2"/>
              <a:buAutoNum type="arabicPeriod"/>
            </a:pPr>
            <a:r>
              <a:rPr lang="ro-RO"/>
              <a:t> </a:t>
            </a:r>
            <a:r>
              <a:rPr lang="ro-RO" sz="2800"/>
              <a:t>DUPĂ </a:t>
            </a:r>
            <a:r>
              <a:rPr lang="ro-RO" sz="2800" b="1" i="1" u="sng"/>
              <a:t>CERINŢELE ŞI NEVOILE CULTULUI</a:t>
            </a:r>
            <a:r>
              <a:rPr lang="ro-RO" sz="2800"/>
              <a:t> </a:t>
            </a:r>
          </a:p>
          <a:p>
            <a:pPr marL="179388" indent="0">
              <a:buFont typeface="Wingdings" pitchFamily="2" charset="2"/>
              <a:buAutoNum type="arabicPeriod"/>
            </a:pPr>
            <a:r>
              <a:rPr lang="ro-RO"/>
              <a:t> </a:t>
            </a:r>
            <a:r>
              <a:rPr lang="ro-RO" sz="2800"/>
              <a:t>DUPĂ </a:t>
            </a:r>
            <a:r>
              <a:rPr lang="ro-RO" sz="2800" b="1" i="1" u="sng"/>
              <a:t>GUSTUL ŞI CONCEPŢIILE ESTETICE</a:t>
            </a:r>
            <a:r>
              <a:rPr lang="ro-RO" sz="2800"/>
              <a:t> ALE POPOARELOR RESPECTIVE</a:t>
            </a:r>
          </a:p>
          <a:p>
            <a:pPr marL="179388" indent="0">
              <a:buFont typeface="Wingdings" pitchFamily="2" charset="2"/>
              <a:buAutoNum type="arabicPeriod"/>
            </a:pPr>
            <a:r>
              <a:rPr lang="ro-RO" sz="2800"/>
              <a:t> DUPĂ </a:t>
            </a:r>
            <a:r>
              <a:rPr lang="ro-RO" sz="2800" b="1" i="1" u="sng"/>
              <a:t>MATERIALELE DE CONSTRUCŢIE</a:t>
            </a:r>
            <a:r>
              <a:rPr lang="ro-RO" sz="2800"/>
              <a:t> DE CARE S-A DISPUS</a:t>
            </a:r>
          </a:p>
          <a:p>
            <a:pPr marL="179388" indent="0">
              <a:buFont typeface="Wingdings" pitchFamily="2" charset="2"/>
              <a:buAutoNum type="arabicPeriod"/>
            </a:pPr>
            <a:r>
              <a:rPr lang="ro-RO"/>
              <a:t> </a:t>
            </a:r>
            <a:r>
              <a:rPr lang="ro-RO" sz="2800"/>
              <a:t>DUPĂ </a:t>
            </a:r>
            <a:r>
              <a:rPr lang="ro-RO" sz="2800" b="1" i="1" u="sng"/>
              <a:t>CUM A EVOLUAT VIAŢA CREŞTINĂ</a:t>
            </a:r>
            <a:r>
              <a:rPr lang="ro-RO" sz="2800"/>
              <a:t> ÎN GENERAL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G_826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385175" cy="1431925"/>
          </a:xfrm>
        </p:spPr>
        <p:txBody>
          <a:bodyPr/>
          <a:lstStyle/>
          <a:p>
            <a:pPr algn="ctr"/>
            <a:r>
              <a:rPr lang="ro-RO" sz="3600"/>
              <a:t>Catedrala Notre-Dame – Avignon (Franţa)</a:t>
            </a:r>
            <a:endParaRPr lang="en-US" sz="3600"/>
          </a:p>
        </p:txBody>
      </p:sp>
      <p:pic>
        <p:nvPicPr>
          <p:cNvPr id="40963" name="Picture 3" descr="cathedral-night-cc-loopzilla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14463"/>
            <a:ext cx="9144000" cy="5443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76250"/>
            <a:ext cx="4321175" cy="5832475"/>
          </a:xfrm>
          <a:noFill/>
          <a:ln/>
        </p:spPr>
      </p:pic>
      <p:pic>
        <p:nvPicPr>
          <p:cNvPr id="41987" name="Picture 3" descr="cathedral-cc-marj-joly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4379913" cy="583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vignonnotredamedesdomes"/>
          <p:cNvPicPr>
            <a:picLocks noChangeAspect="1" noChangeArrowheads="1"/>
          </p:cNvPicPr>
          <p:nvPr>
            <p:ph/>
          </p:nvPr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71450"/>
            <a:ext cx="8385175" cy="1439863"/>
          </a:xfrm>
        </p:spPr>
        <p:txBody>
          <a:bodyPr/>
          <a:lstStyle/>
          <a:p>
            <a:pPr algn="ctr"/>
            <a:r>
              <a:rPr lang="ro-RO" sz="3600"/>
              <a:t>Catedrala Notre-Dame la Grande – Poitiers (Franţa)</a:t>
            </a:r>
            <a:endParaRPr lang="en-US" sz="3600"/>
          </a:p>
        </p:txBody>
      </p:sp>
      <p:pic>
        <p:nvPicPr>
          <p:cNvPr id="44035" name="Picture 3" descr="from-sw-c-paradox-350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74750"/>
            <a:ext cx="8316913" cy="5683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acade-c-jaufre-rudel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333375"/>
            <a:ext cx="3927475" cy="2827338"/>
          </a:xfrm>
          <a:noFill/>
          <a:ln/>
        </p:spPr>
      </p:pic>
      <p:pic>
        <p:nvPicPr>
          <p:cNvPr id="45059" name="Picture 3" descr="west-front-c-paradox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3573463"/>
            <a:ext cx="3313113" cy="2811462"/>
          </a:xfrm>
          <a:noFill/>
          <a:ln/>
        </p:spPr>
      </p:pic>
      <p:pic>
        <p:nvPicPr>
          <p:cNvPr id="45060" name="Picture 4" descr="260px-Poitiers_Notre-Dame_la_Grande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3429000"/>
            <a:ext cx="3382962" cy="2955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oitou-PoitiersNDLaGrand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20713"/>
            <a:ext cx="3416300" cy="5472112"/>
          </a:xfrm>
          <a:noFill/>
          <a:ln/>
        </p:spPr>
      </p:pic>
      <p:pic>
        <p:nvPicPr>
          <p:cNvPr id="46083" name="Picture 3" descr="poitiers-ndame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620713"/>
            <a:ext cx="3360737" cy="5545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600"/>
              <a:t>Catedrala Romano-Catolică din Alba-Iulia</a:t>
            </a:r>
            <a:endParaRPr lang="en-US" sz="3600"/>
          </a:p>
        </p:txBody>
      </p:sp>
      <p:pic>
        <p:nvPicPr>
          <p:cNvPr id="47107" name="Picture 3" descr="catedrala_romano_catolica_din_alba_iulia_127_20070424140146_146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044825" cy="4392612"/>
          </a:xfrm>
          <a:noFill/>
          <a:ln/>
        </p:spPr>
      </p:pic>
      <p:pic>
        <p:nvPicPr>
          <p:cNvPr id="47108" name="Picture 4" descr="catoli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1989138"/>
            <a:ext cx="5329237" cy="4319587"/>
          </a:xfrm>
          <a:noFill/>
          <a:ln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lba-iulia_1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8975" y="1700213"/>
            <a:ext cx="4645025" cy="3617912"/>
          </a:xfrm>
          <a:noFill/>
          <a:ln/>
        </p:spPr>
      </p:pic>
      <p:pic>
        <p:nvPicPr>
          <p:cNvPr id="48131" name="Picture 3" descr="020 Catedrala romano-catolica Alba Iuli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765175"/>
            <a:ext cx="4051300" cy="5400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260350"/>
            <a:ext cx="8207375" cy="6264275"/>
          </a:xfrm>
        </p:spPr>
        <p:txBody>
          <a:bodyPr/>
          <a:lstStyle/>
          <a:p>
            <a:pPr marL="1436688" indent="-806450" algn="ctr">
              <a:lnSpc>
                <a:spcPct val="90000"/>
              </a:lnSpc>
              <a:buFont typeface="Wingdings" pitchFamily="2" charset="2"/>
              <a:buNone/>
            </a:pPr>
            <a:r>
              <a:rPr lang="ro-RO"/>
              <a:t>APAR ASTFEL MAI MULTE STILURI  ARHITECTONICE</a:t>
            </a:r>
          </a:p>
          <a:p>
            <a:pPr marL="1436688" indent="-806450">
              <a:lnSpc>
                <a:spcPct val="90000"/>
              </a:lnSpc>
              <a:buFont typeface="Wingdings" pitchFamily="2" charset="2"/>
              <a:buNone/>
            </a:pPr>
            <a:endParaRPr lang="ro-RO"/>
          </a:p>
          <a:p>
            <a:pPr marL="1436688" indent="-806450">
              <a:lnSpc>
                <a:spcPct val="90000"/>
              </a:lnSpc>
              <a:buFont typeface="Wingdings" pitchFamily="2" charset="2"/>
              <a:buNone/>
            </a:pPr>
            <a:r>
              <a:rPr lang="ro-RO"/>
              <a:t>Principalele stiluri arhitectonice sunt:</a:t>
            </a:r>
          </a:p>
          <a:p>
            <a:pPr marL="1436688" indent="-806450">
              <a:lnSpc>
                <a:spcPct val="90000"/>
              </a:lnSpc>
              <a:buFont typeface="Wingdings" pitchFamily="2" charset="2"/>
              <a:buNone/>
            </a:pPr>
            <a:endParaRPr lang="ro-RO"/>
          </a:p>
          <a:p>
            <a:pPr marL="1436688" indent="-806450">
              <a:lnSpc>
                <a:spcPct val="90000"/>
              </a:lnSpc>
            </a:pPr>
            <a:r>
              <a:rPr lang="ro-RO"/>
              <a:t>      Stilul BASILICAL</a:t>
            </a:r>
          </a:p>
          <a:p>
            <a:pPr marL="1436688" indent="-806450">
              <a:lnSpc>
                <a:spcPct val="90000"/>
              </a:lnSpc>
            </a:pPr>
            <a:r>
              <a:rPr lang="ro-RO"/>
              <a:t>          Stilul BIZANTIN</a:t>
            </a:r>
          </a:p>
          <a:p>
            <a:pPr marL="1436688" indent="-806450">
              <a:lnSpc>
                <a:spcPct val="90000"/>
              </a:lnSpc>
            </a:pPr>
            <a:r>
              <a:rPr lang="ro-RO"/>
              <a:t>              Stilul ROMANIC</a:t>
            </a:r>
          </a:p>
          <a:p>
            <a:pPr marL="1436688" indent="-806450">
              <a:lnSpc>
                <a:spcPct val="90000"/>
              </a:lnSpc>
            </a:pPr>
            <a:r>
              <a:rPr lang="ro-RO"/>
              <a:t>                    Stilul GOTIC</a:t>
            </a:r>
          </a:p>
          <a:p>
            <a:pPr marL="1436688" indent="-806450">
              <a:lnSpc>
                <a:spcPct val="90000"/>
              </a:lnSpc>
            </a:pPr>
            <a:r>
              <a:rPr lang="ro-RO"/>
              <a:t>                       Stilul BAROC</a:t>
            </a:r>
          </a:p>
          <a:p>
            <a:pPr marL="1436688" indent="-806450">
              <a:lnSpc>
                <a:spcPct val="90000"/>
              </a:lnSpc>
            </a:pPr>
            <a:r>
              <a:rPr lang="ro-RO"/>
              <a:t>                          Stilul RENAŞTERII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STILUL BASILICAL</a:t>
            </a:r>
            <a:endParaRPr lang="en-US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o-RO"/>
              <a:t>Caracterizat prin: </a:t>
            </a:r>
          </a:p>
          <a:p>
            <a:pPr>
              <a:buFontTx/>
              <a:buChar char="-"/>
            </a:pPr>
            <a:r>
              <a:rPr lang="ro-RO"/>
              <a:t>Predominarea liniei drepte</a:t>
            </a:r>
          </a:p>
          <a:p>
            <a:pPr>
              <a:buFontTx/>
              <a:buChar char="-"/>
            </a:pPr>
            <a:r>
              <a:rPr lang="ro-RO"/>
              <a:t>Planul general dreptunghiular</a:t>
            </a:r>
          </a:p>
          <a:p>
            <a:pPr>
              <a:buFontTx/>
              <a:buChar char="-"/>
            </a:pPr>
            <a:r>
              <a:rPr lang="ro-RO"/>
              <a:t>Corpul principal împărţit în mai multe nave delimitate prin coloane</a:t>
            </a:r>
          </a:p>
          <a:p>
            <a:pPr>
              <a:buFontTx/>
              <a:buChar char="-"/>
            </a:pPr>
            <a:r>
              <a:rPr lang="ro-RO"/>
              <a:t>Acoperiş plat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o-RO" sz="3600"/>
              <a:t>Sf. CLEMENT – Roma sec. XI</a:t>
            </a:r>
            <a:endParaRPr lang="en-US" sz="3600"/>
          </a:p>
        </p:txBody>
      </p:sp>
      <p:pic>
        <p:nvPicPr>
          <p:cNvPr id="9219" name="Picture 3" descr="Biserica Sf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9975" y="1484313"/>
            <a:ext cx="3903663" cy="51514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662988" cy="1412875"/>
          </a:xfrm>
        </p:spPr>
        <p:txBody>
          <a:bodyPr/>
          <a:lstStyle/>
          <a:p>
            <a:pPr algn="ctr"/>
            <a:r>
              <a:rPr lang="ro-RO" sz="3600"/>
              <a:t>Sf. Dimitrie – Tesalonic </a:t>
            </a:r>
            <a:br>
              <a:rPr lang="ro-RO" sz="3600"/>
            </a:br>
            <a:r>
              <a:rPr lang="ro-RO" sz="3600"/>
              <a:t>sec. IV</a:t>
            </a:r>
            <a:endParaRPr lang="en-US" sz="3600"/>
          </a:p>
        </p:txBody>
      </p:sp>
      <p:pic>
        <p:nvPicPr>
          <p:cNvPr id="10243" name="Picture 3" descr="Thessalonica_Church_of_St_Demetrios3_tb_n01130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8642350" cy="53467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ssalonica_Church_of_St_Demetrios2_tb_n011301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/>
              <a:t>Biserica Minunii </a:t>
            </a:r>
            <a:r>
              <a:rPr lang="ro-RO" sz="3600"/>
              <a:t>Î</a:t>
            </a:r>
            <a:r>
              <a:rPr lang="en-US" sz="3600"/>
              <a:t>nmul</a:t>
            </a:r>
            <a:r>
              <a:rPr lang="ro-RO" sz="3600"/>
              <a:t>ţ</a:t>
            </a:r>
            <a:r>
              <a:rPr lang="en-US" sz="3600"/>
              <a:t>irii P</a:t>
            </a:r>
            <a:r>
              <a:rPr lang="ro-RO" sz="3600"/>
              <a:t>â</a:t>
            </a:r>
            <a:r>
              <a:rPr lang="en-US" sz="3600"/>
              <a:t>inii </a:t>
            </a:r>
            <a:r>
              <a:rPr lang="ro-RO" sz="3600"/>
              <a:t>ş</a:t>
            </a:r>
            <a:r>
              <a:rPr lang="en-US" sz="3600"/>
              <a:t>i Pe</a:t>
            </a:r>
            <a:r>
              <a:rPr lang="ro-RO" sz="3600"/>
              <a:t>ş</a:t>
            </a:r>
            <a:r>
              <a:rPr lang="en-US" sz="3600"/>
              <a:t>tilor de la Marea Galile</a:t>
            </a:r>
            <a:r>
              <a:rPr lang="ro-RO" sz="3600"/>
              <a:t>ii – Tabgha (Israel)</a:t>
            </a:r>
            <a:endParaRPr lang="en-US" sz="3600"/>
          </a:p>
        </p:txBody>
      </p:sp>
      <p:pic>
        <p:nvPicPr>
          <p:cNvPr id="12291" name="Picture 3" descr="800px-Church_of_the_Multiplication_in_Tabgha_by_David_Shankbone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16113"/>
            <a:ext cx="5184775" cy="3889375"/>
          </a:xfrm>
          <a:noFill/>
          <a:ln/>
        </p:spPr>
      </p:pic>
      <p:pic>
        <p:nvPicPr>
          <p:cNvPr id="12292" name="Picture 4" descr="800px-Courtyard_of_the_Church_of_the_Multiplication_in_Tabgha_by_David_Shankbon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3573463"/>
            <a:ext cx="4067175" cy="3006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Straturi">
  <a:themeElements>
    <a:clrScheme name="Straturi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tratur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uri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uri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uri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</TotalTime>
  <Words>393</Words>
  <Application>Microsoft PowerPoint</Application>
  <PresentationFormat>On-screen Show (4:3)</PresentationFormat>
  <Paragraphs>53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Times New Roman</vt:lpstr>
      <vt:lpstr>Wingdings</vt:lpstr>
      <vt:lpstr>Straturi</vt:lpstr>
      <vt:lpstr>Arhitectura bisericească</vt:lpstr>
      <vt:lpstr>Slide 2</vt:lpstr>
      <vt:lpstr>Slide 3</vt:lpstr>
      <vt:lpstr>Slide 4</vt:lpstr>
      <vt:lpstr>STILUL BASILICAL</vt:lpstr>
      <vt:lpstr>Sf. CLEMENT – Roma sec. XI</vt:lpstr>
      <vt:lpstr>Sf. Dimitrie – Tesalonic  sec. IV</vt:lpstr>
      <vt:lpstr>Slide 8</vt:lpstr>
      <vt:lpstr>Biserica Minunii Înmulţirii Pâinii şi Peştilor de la Marea Galileii – Tabgha (Israel)</vt:lpstr>
      <vt:lpstr>Slide 10</vt:lpstr>
      <vt:lpstr>Biserica Întâietăţii Sf. Apostol Petru - Tabgha</vt:lpstr>
      <vt:lpstr>Slide 12</vt:lpstr>
      <vt:lpstr>STILUL BIZANTIN</vt:lpstr>
      <vt:lpstr>Catedrala Sf. Sofia – Constantinopol (Istanbul) sec. VI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Catedrala Sf. Sofia – Kiev sec. XI </vt:lpstr>
      <vt:lpstr>Slide 23</vt:lpstr>
      <vt:lpstr>Slide 24</vt:lpstr>
      <vt:lpstr>Slide 25</vt:lpstr>
      <vt:lpstr>Slide 26</vt:lpstr>
      <vt:lpstr>Slide 27</vt:lpstr>
      <vt:lpstr>STILUL  ROMANIC </vt:lpstr>
      <vt:lpstr>Capela Palatină – Aachen (Germania) sec. IX</vt:lpstr>
      <vt:lpstr>Slide 30</vt:lpstr>
      <vt:lpstr>Catedrala Notre-Dame – Avignon (Franţa)</vt:lpstr>
      <vt:lpstr>Slide 32</vt:lpstr>
      <vt:lpstr>Slide 33</vt:lpstr>
      <vt:lpstr>Catedrala Notre-Dame la Grande – Poitiers (Franţa)</vt:lpstr>
      <vt:lpstr>Slide 35</vt:lpstr>
      <vt:lpstr>Slide 36</vt:lpstr>
      <vt:lpstr>Catedrala Romano-Catolică din Alba-Iulia</vt:lpstr>
      <vt:lpstr>Slide 38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Arhitectura bisericească</dc:title>
  <dc:creator>Gabriel</dc:creator>
  <cp:lastModifiedBy>Guest</cp:lastModifiedBy>
  <cp:revision>2</cp:revision>
  <dcterms:created xsi:type="dcterms:W3CDTF">2008-03-20T20:24:11Z</dcterms:created>
  <dcterms:modified xsi:type="dcterms:W3CDTF">2015-06-03T04:34:18Z</dcterms:modified>
</cp:coreProperties>
</file>